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96" r:id="rId4"/>
    <p:sldId id="355" r:id="rId5"/>
    <p:sldId id="312" r:id="rId6"/>
    <p:sldId id="353" r:id="rId7"/>
    <p:sldId id="365" r:id="rId8"/>
    <p:sldId id="364" r:id="rId9"/>
    <p:sldId id="313" r:id="rId10"/>
    <p:sldId id="359" r:id="rId11"/>
    <p:sldId id="360" r:id="rId12"/>
    <p:sldId id="361" r:id="rId13"/>
    <p:sldId id="362" r:id="rId14"/>
    <p:sldId id="363" r:id="rId15"/>
  </p:sldIdLst>
  <p:sldSz cx="12192000" cy="6858000"/>
  <p:notesSz cx="7048500" cy="10185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9" d="100"/>
          <a:sy n="109" d="100"/>
        </p:scale>
        <p:origin x="636"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00B050"/>
              </a:solidFill>
            </a:rPr>
            <a:t>1.Idea of flow control</a:t>
          </a:r>
          <a:endParaRPr lang="en-US" dirty="0">
            <a:solidFill>
              <a:srgbClr val="00B05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Q5: Find factors</a:t>
          </a:r>
          <a:endParaRPr lang="en-US" dirty="0">
            <a:solidFill>
              <a:srgbClr val="FFFF0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Q6: Display a pyramid</a:t>
          </a:r>
          <a:endParaRPr lang="en-US" b="1" dirty="0">
            <a:solidFill>
              <a:srgbClr val="FFFF0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00B050"/>
              </a:solidFill>
            </a:rPr>
            <a:t>2. Conditional flow</a:t>
          </a:r>
          <a:endParaRPr lang="en-US" dirty="0">
            <a:solidFill>
              <a:srgbClr val="00B05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Lst>
  <dgm:cxnLst>
    <dgm:cxn modelId="{C2578537-3A4F-46AC-9300-60B2A4F1B91A}" type="presOf" srcId="{32F2416B-09FA-423E-9C02-845FDD114C9D}" destId="{50194297-CF02-435B-8854-5C4B7CF11AAC}"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Lst>
  <dgm:cxnLst>
    <dgm:cxn modelId="{C2578537-3A4F-46AC-9300-60B2A4F1B91A}" type="presOf" srcId="{32F2416B-09FA-423E-9C02-845FDD114C9D}" destId="{50194297-CF02-435B-8854-5C4B7CF11AA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Lst>
  <dgm:cxnLst>
    <dgm:cxn modelId="{C2578537-3A4F-46AC-9300-60B2A4F1B91A}" type="presOf" srcId="{32F2416B-09FA-423E-9C02-845FDD114C9D}" destId="{50194297-CF02-435B-8854-5C4B7CF11AAC}"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Q1: Q</a:t>
          </a:r>
          <a:r>
            <a:rPr lang="en-US" altLang="zh-CN" b="1" dirty="0" smtClean="0">
              <a:solidFill>
                <a:srgbClr val="FFFF00"/>
              </a:solidFill>
            </a:rPr>
            <a:t>uadratic equation</a:t>
          </a:r>
          <a:endParaRPr lang="en-US" dirty="0">
            <a:solidFill>
              <a:srgbClr val="FFFF00"/>
            </a:solidFill>
          </a:endParaRPr>
        </a:p>
      </dgm:t>
    </dgm:pt>
    <dgm:pt modelId="{7CD21E5E-EF6D-4A05-88C0-FACFE117F380}" cxnId="{35269393-7A07-4D9F-92F8-0A8402EC7C01}" type="sibTrans">
      <dgm:prSet/>
      <dgm:spPr/>
      <dgm:t>
        <a:bodyPr/>
        <a:lstStyle/>
        <a:p>
          <a:endParaRPr lang="en-US"/>
        </a:p>
      </dgm:t>
    </dgm:pt>
    <dgm:pt modelId="{9A9D0BBD-81CC-4ADD-B35B-803AAE39C930}" cxnId="{35269393-7A07-4D9F-92F8-0A8402EC7C01}" type="par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C2578537-3A4F-46AC-9300-60B2A4F1B91A}" type="presOf" srcId="{32F2416B-09FA-423E-9C02-845FDD114C9D}" destId="{50194297-CF02-435B-8854-5C4B7CF11AAC}" srcOrd="0" destOrd="0" presId="urn:microsoft.com/office/officeart/2005/8/layout/vList2"/>
    <dgm:cxn modelId="{35269393-7A07-4D9F-92F8-0A8402EC7C01}" srcId="{32F2416B-09FA-423E-9C02-845FDD114C9D}" destId="{0E8085F9-02A8-4FC2-8D3B-A0AA5F1EC1F7}" srcOrd="0" destOrd="0" parTransId="{9A9D0BBD-81CC-4ADD-B35B-803AAE39C930}" sibTransId="{7CD21E5E-EF6D-4A05-88C0-FACFE117F380}"/>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Q2: Days in a month</a:t>
          </a:r>
          <a:endParaRPr lang="en-US" dirty="0">
            <a:solidFill>
              <a:srgbClr val="FFFF0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Q3: Sum the digits</a:t>
          </a:r>
          <a:endParaRPr lang="en-US" b="1" dirty="0">
            <a:solidFill>
              <a:srgbClr val="FFFF0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custLinFactNeighborY="156">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2F2416B-09FA-423E-9C02-845FDD114C9D}" type="doc">
      <dgm:prSet loTypeId="urn:microsoft.com/office/officeart/2005/8/layout/vList2" loCatId="list" qsTypeId="urn:microsoft.com/office/officeart/2005/8/quickstyle/simple1" qsCatId="simple" csTypeId="urn:microsoft.com/office/officeart/2005/8/colors/accent5_5" csCatId="accent5" phldr="1"/>
      <dgm:spPr/>
      <dgm:t>
        <a:bodyPr/>
        <a:lstStyle/>
        <a:p>
          <a:endParaRPr lang="en-US"/>
        </a:p>
      </dgm:t>
    </dgm:pt>
    <dgm:pt modelId="{0E8085F9-02A8-4FC2-8D3B-A0AA5F1EC1F7}">
      <dgm:prSet/>
      <dgm:spPr>
        <a:solidFill>
          <a:schemeClr val="accent1">
            <a:lumMod val="75000"/>
            <a:alpha val="90000"/>
          </a:schemeClr>
        </a:solidFill>
      </dgm:spPr>
      <dgm:t>
        <a:bodyPr/>
        <a:lstStyle/>
        <a:p>
          <a:pPr rtl="0"/>
          <a:r>
            <a:rPr lang="en-US" b="1" dirty="0" smtClean="0">
              <a:solidFill>
                <a:srgbClr val="FFFF00"/>
              </a:solidFill>
            </a:rPr>
            <a:t>Q4: Count numbers</a:t>
          </a:r>
          <a:endParaRPr lang="en-US" b="1" dirty="0">
            <a:solidFill>
              <a:srgbClr val="FFFF00"/>
            </a:solidFill>
          </a:endParaRPr>
        </a:p>
      </dgm:t>
    </dgm:pt>
    <dgm:pt modelId="{9A9D0BBD-81CC-4ADD-B35B-803AAE39C930}" cxnId="{35269393-7A07-4D9F-92F8-0A8402EC7C01}" type="parTrans">
      <dgm:prSet/>
      <dgm:spPr/>
      <dgm:t>
        <a:bodyPr/>
        <a:lstStyle/>
        <a:p>
          <a:endParaRPr lang="en-US"/>
        </a:p>
      </dgm:t>
    </dgm:pt>
    <dgm:pt modelId="{7CD21E5E-EF6D-4A05-88C0-FACFE117F380}" cxnId="{35269393-7A07-4D9F-92F8-0A8402EC7C01}" type="sibTrans">
      <dgm:prSet/>
      <dgm:spPr/>
      <dgm:t>
        <a:bodyPr/>
        <a:lstStyle/>
        <a:p>
          <a:endParaRPr lang="en-US"/>
        </a:p>
      </dgm:t>
    </dgm:pt>
    <dgm:pt modelId="{50194297-CF02-435B-8854-5C4B7CF11AAC}" type="pres">
      <dgm:prSet presAssocID="{32F2416B-09FA-423E-9C02-845FDD114C9D}" presName="linear" presStyleCnt="0">
        <dgm:presLayoutVars>
          <dgm:animLvl val="lvl"/>
          <dgm:resizeHandles val="exact"/>
        </dgm:presLayoutVars>
      </dgm:prSet>
      <dgm:spPr/>
      <dgm:t>
        <a:bodyPr/>
        <a:lstStyle/>
        <a:p>
          <a:endParaRPr lang="en-US"/>
        </a:p>
      </dgm:t>
    </dgm:pt>
    <dgm:pt modelId="{8E22013E-9C26-4AA1-B8B4-D1AA5892233B}" type="pres">
      <dgm:prSet presAssocID="{0E8085F9-02A8-4FC2-8D3B-A0AA5F1EC1F7}" presName="parentText" presStyleLbl="node1" presStyleIdx="0" presStyleCnt="1">
        <dgm:presLayoutVars>
          <dgm:chMax val="0"/>
          <dgm:bulletEnabled val="1"/>
        </dgm:presLayoutVars>
      </dgm:prSet>
      <dgm:spPr/>
      <dgm:t>
        <a:bodyPr/>
        <a:lstStyle/>
        <a:p>
          <a:endParaRPr lang="en-US"/>
        </a:p>
      </dgm:t>
    </dgm:pt>
  </dgm:ptLst>
  <dgm:cxnLst>
    <dgm:cxn modelId="{35269393-7A07-4D9F-92F8-0A8402EC7C01}" srcId="{32F2416B-09FA-423E-9C02-845FDD114C9D}" destId="{0E8085F9-02A8-4FC2-8D3B-A0AA5F1EC1F7}" srcOrd="0" destOrd="0" parTransId="{9A9D0BBD-81CC-4ADD-B35B-803AAE39C930}" sibTransId="{7CD21E5E-EF6D-4A05-88C0-FACFE117F380}"/>
    <dgm:cxn modelId="{C2578537-3A4F-46AC-9300-60B2A4F1B91A}" type="presOf" srcId="{32F2416B-09FA-423E-9C02-845FDD114C9D}" destId="{50194297-CF02-435B-8854-5C4B7CF11AAC}" srcOrd="0" destOrd="0" presId="urn:microsoft.com/office/officeart/2005/8/layout/vList2"/>
    <dgm:cxn modelId="{13AF7C06-F6C8-4BB9-92F6-08A3D91BB732}" type="presOf" srcId="{0E8085F9-02A8-4FC2-8D3B-A0AA5F1EC1F7}" destId="{8E22013E-9C26-4AA1-B8B4-D1AA5892233B}" srcOrd="0" destOrd="0" presId="urn:microsoft.com/office/officeart/2005/8/layout/vList2"/>
    <dgm:cxn modelId="{75D7C567-6F22-493E-8162-2F11CF9E4DF2}" type="presParOf" srcId="{50194297-CF02-435B-8854-5C4B7CF11AAC}" destId="{8E22013E-9C26-4AA1-B8B4-D1AA5892233B}" srcOrd="0" destOrd="0" presId="urn:microsoft.com/office/officeart/2005/8/layout/v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00B050"/>
              </a:solidFill>
            </a:rPr>
            <a:t>1.Idea of flow control</a:t>
          </a:r>
          <a:endParaRPr lang="en-US" sz="4900" kern="1200" dirty="0">
            <a:solidFill>
              <a:srgbClr val="00B050"/>
            </a:solidFill>
          </a:endParaRPr>
        </a:p>
      </dsp:txBody>
      <dsp:txXfrm>
        <a:off x="55972" y="57755"/>
        <a:ext cx="10403656" cy="103465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Q5: Find factors</a:t>
          </a:r>
          <a:endParaRPr lang="en-US" sz="4900" kern="1200" dirty="0">
            <a:solidFill>
              <a:srgbClr val="FFFF00"/>
            </a:solidFill>
          </a:endParaRPr>
        </a:p>
      </dsp:txBody>
      <dsp:txXfrm>
        <a:off x="55972" y="57755"/>
        <a:ext cx="10403656" cy="103465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Q6: Display a pyramid</a:t>
          </a:r>
          <a:endParaRPr lang="en-US" sz="4900" b="1" kern="1200" dirty="0">
            <a:solidFill>
              <a:srgbClr val="FFFF00"/>
            </a:solidFill>
          </a:endParaRPr>
        </a:p>
      </dsp:txBody>
      <dsp:txXfrm>
        <a:off x="55972" y="57755"/>
        <a:ext cx="10403656" cy="10346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00B050"/>
              </a:solidFill>
            </a:rPr>
            <a:t>2. Conditional flow</a:t>
          </a:r>
          <a:endParaRPr lang="en-US" sz="4900" kern="1200" dirty="0">
            <a:solidFill>
              <a:srgbClr val="00B050"/>
            </a:solidFill>
          </a:endParaRPr>
        </a:p>
      </dsp:txBody>
      <dsp:txXfrm>
        <a:off x="55972" y="57755"/>
        <a:ext cx="10403656" cy="103465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Q1: Q</a:t>
          </a:r>
          <a:r>
            <a:rPr lang="en-US" altLang="zh-CN" sz="4900" b="1" kern="1200" dirty="0" smtClean="0">
              <a:solidFill>
                <a:srgbClr val="FFFF00"/>
              </a:solidFill>
            </a:rPr>
            <a:t>uadratic equation</a:t>
          </a:r>
          <a:endParaRPr lang="en-US" sz="4900" kern="1200" dirty="0">
            <a:solidFill>
              <a:srgbClr val="FFFF00"/>
            </a:solidFill>
          </a:endParaRPr>
        </a:p>
      </dsp:txBody>
      <dsp:txXfrm>
        <a:off x="55972" y="57755"/>
        <a:ext cx="10403656" cy="103465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Q2: Days in a month</a:t>
          </a:r>
          <a:endParaRPr lang="en-US" sz="4900" kern="1200" dirty="0">
            <a:solidFill>
              <a:srgbClr val="FFFF00"/>
            </a:solidFill>
          </a:endParaRPr>
        </a:p>
      </dsp:txBody>
      <dsp:txXfrm>
        <a:off x="55972" y="57755"/>
        <a:ext cx="10403656" cy="103465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3566"/>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Q3: Sum the digits</a:t>
          </a:r>
          <a:endParaRPr lang="en-US" sz="4900" b="1" kern="1200" dirty="0">
            <a:solidFill>
              <a:srgbClr val="FFFF00"/>
            </a:solidFill>
          </a:endParaRPr>
        </a:p>
      </dsp:txBody>
      <dsp:txXfrm>
        <a:off x="55972" y="59538"/>
        <a:ext cx="10403656" cy="103465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22013E-9C26-4AA1-B8B4-D1AA5892233B}">
      <dsp:nvSpPr>
        <dsp:cNvPr id="0" name=""/>
        <dsp:cNvSpPr/>
      </dsp:nvSpPr>
      <dsp:spPr>
        <a:xfrm>
          <a:off x="0" y="1783"/>
          <a:ext cx="10515600" cy="1146600"/>
        </a:xfrm>
        <a:prstGeom prst="roundRect">
          <a:avLst/>
        </a:prstGeom>
        <a:solidFill>
          <a:schemeClr val="accent1">
            <a:lumMod val="75000"/>
            <a:alpha val="90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FFFF00"/>
              </a:solidFill>
            </a:rPr>
            <a:t>Q4: Count numbers</a:t>
          </a:r>
          <a:endParaRPr lang="en-US" sz="4900" b="1" kern="1200" dirty="0">
            <a:solidFill>
              <a:srgbClr val="FFFF00"/>
            </a:solidFill>
          </a:endParaRPr>
        </a:p>
      </dsp:txBody>
      <dsp:txXfrm>
        <a:off x="55972" y="57755"/>
        <a:ext cx="10403656" cy="103465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US" altLang="zh-CN" smtClean="0"/>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smtClean="0"/>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E00E1B6D-CB0E-4747-8721-9A4B69626617}" type="datetimeFigureOut">
              <a:rPr lang="en-US" smtClean="0"/>
            </a:fld>
            <a:endParaRPr lang="en-US"/>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endParaRPr lang="en-US"/>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5AC770CD-E693-47DC-A6AB-30FC6333656A}" type="slidenum">
              <a:rPr lang="en-US" smtClean="0"/>
            </a:fld>
            <a:endParaRPr lang="en-US"/>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E00E1B6D-CB0E-4747-8721-9A4B6962661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US" altLang="zh-CN" smtClean="0"/>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E00E1B6D-CB0E-4747-8721-9A4B6962661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idx="1"/>
          </p:nvPr>
        </p:nvSpPr>
        <p:spPr/>
        <p:txBody>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10"/>
          </p:nvPr>
        </p:nvSpPr>
        <p:spPr/>
        <p:txBody>
          <a:bodyPr/>
          <a:lstStyle/>
          <a:p>
            <a:fld id="{E00E1B6D-CB0E-4747-8721-9A4B69626617}"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US" altLang="zh-CN" smtClean="0"/>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smtClean="0"/>
              <a:t>Edit Master text styles</a:t>
            </a:r>
            <a:endParaRPr lang="en-US" altLang="zh-CN" smtClean="0"/>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E00E1B6D-CB0E-4747-8721-9A4B69626617}" type="datetimeFigureOut">
              <a:rPr lang="en-US" smtClean="0"/>
            </a:fld>
            <a:endParaRPr lang="en-US"/>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endParaRPr lang="en-US"/>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5AC770CD-E693-47DC-A6AB-30FC6333656A}" type="slidenum">
              <a:rPr lang="en-US" smtClean="0"/>
            </a:fld>
            <a:endParaRPr lang="en-US"/>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5" name="Date Placeholder 4"/>
          <p:cNvSpPr>
            <a:spLocks noGrp="1"/>
          </p:cNvSpPr>
          <p:nvPr>
            <p:ph type="dt" sz="half" idx="10"/>
          </p:nvPr>
        </p:nvSpPr>
        <p:spPr/>
        <p:txBody>
          <a:bodyPr/>
          <a:lstStyle/>
          <a:p>
            <a:fld id="{E00E1B6D-CB0E-4747-8721-9A4B69626617}"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Edit Master text styles</a:t>
            </a:r>
            <a:endParaRPr lang="en-US" altLang="zh-CN" smtClean="0"/>
          </a:p>
        </p:txBody>
      </p:sp>
      <p:sp>
        <p:nvSpPr>
          <p:cNvPr id="4" name="Content Placeholder 3"/>
          <p:cNvSpPr>
            <a:spLocks noGrp="1"/>
          </p:cNvSpPr>
          <p:nvPr>
            <p:ph sz="half" idx="2"/>
          </p:nvPr>
        </p:nvSpPr>
        <p:spPr>
          <a:xfrm>
            <a:off x="1257300" y="2909102"/>
            <a:ext cx="4800600" cy="2996398"/>
          </a:xfrm>
        </p:spPr>
        <p:txBody>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Edit Master text styles</a:t>
            </a:r>
            <a:endParaRPr lang="en-US" altLang="zh-CN" smtClean="0"/>
          </a:p>
        </p:txBody>
      </p:sp>
      <p:sp>
        <p:nvSpPr>
          <p:cNvPr id="6" name="Content Placeholder 5"/>
          <p:cNvSpPr>
            <a:spLocks noGrp="1"/>
          </p:cNvSpPr>
          <p:nvPr>
            <p:ph sz="quarter" idx="4"/>
          </p:nvPr>
        </p:nvSpPr>
        <p:spPr>
          <a:xfrm>
            <a:off x="6633864" y="2909102"/>
            <a:ext cx="4800600" cy="2996398"/>
          </a:xfrm>
        </p:spPr>
        <p:txBody>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7" name="Date Placeholder 6"/>
          <p:cNvSpPr>
            <a:spLocks noGrp="1"/>
          </p:cNvSpPr>
          <p:nvPr>
            <p:ph type="dt" sz="half" idx="10"/>
          </p:nvPr>
        </p:nvSpPr>
        <p:spPr/>
        <p:txBody>
          <a:bodyPr/>
          <a:lstStyle/>
          <a:p>
            <a:fld id="{E00E1B6D-CB0E-4747-8721-9A4B69626617}"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en-US" dirty="0"/>
          </a:p>
        </p:txBody>
      </p:sp>
      <p:sp>
        <p:nvSpPr>
          <p:cNvPr id="3" name="Date Placeholder 2"/>
          <p:cNvSpPr>
            <a:spLocks noGrp="1"/>
          </p:cNvSpPr>
          <p:nvPr>
            <p:ph type="dt" sz="half" idx="10"/>
          </p:nvPr>
        </p:nvSpPr>
        <p:spPr/>
        <p:txBody>
          <a:bodyPr/>
          <a:lstStyle/>
          <a:p>
            <a:fld id="{E00E1B6D-CB0E-4747-8721-9A4B69626617}"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0E1B6D-CB0E-4747-8721-9A4B69626617}"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AC770CD-E693-47DC-A6AB-30FC6333656A}"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US" altLang="zh-CN" smtClean="0"/>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Edit Master text styles</a:t>
            </a:r>
            <a:endParaRPr lang="en-US" altLang="zh-CN" smtClean="0"/>
          </a:p>
        </p:txBody>
      </p:sp>
      <p:sp>
        <p:nvSpPr>
          <p:cNvPr id="5" name="Date Placeholder 4"/>
          <p:cNvSpPr>
            <a:spLocks noGrp="1"/>
          </p:cNvSpPr>
          <p:nvPr>
            <p:ph type="dt" sz="half" idx="10"/>
          </p:nvPr>
        </p:nvSpPr>
        <p:spPr>
          <a:xfrm>
            <a:off x="765051" y="6375679"/>
            <a:ext cx="1233355" cy="348462"/>
          </a:xfrm>
        </p:spPr>
        <p:txBody>
          <a:bodyPr/>
          <a:lstStyle/>
          <a:p>
            <a:fld id="{E00E1B6D-CB0E-4747-8721-9A4B69626617}" type="datetimeFigureOut">
              <a:rPr lang="en-US" smtClean="0"/>
            </a:fld>
            <a:endParaRPr lang="en-US"/>
          </a:p>
        </p:txBody>
      </p:sp>
      <p:sp>
        <p:nvSpPr>
          <p:cNvPr id="6" name="Footer Placeholder 5"/>
          <p:cNvSpPr>
            <a:spLocks noGrp="1"/>
          </p:cNvSpPr>
          <p:nvPr>
            <p:ph type="ftr" sz="quarter" idx="11"/>
          </p:nvPr>
        </p:nvSpPr>
        <p:spPr>
          <a:xfrm>
            <a:off x="2103620" y="6375679"/>
            <a:ext cx="3482179" cy="345796"/>
          </a:xfrm>
        </p:spPr>
        <p:txBody>
          <a:bodyPr/>
          <a:lstStyle/>
          <a:p>
            <a:endParaRPr lang="en-US"/>
          </a:p>
        </p:txBody>
      </p:sp>
      <p:sp>
        <p:nvSpPr>
          <p:cNvPr id="7" name="Slide Number Placeholder 6"/>
          <p:cNvSpPr>
            <a:spLocks noGrp="1"/>
          </p:cNvSpPr>
          <p:nvPr>
            <p:ph type="sldNum" sz="quarter" idx="12"/>
          </p:nvPr>
        </p:nvSpPr>
        <p:spPr>
          <a:xfrm>
            <a:off x="5691014" y="6375679"/>
            <a:ext cx="1232456" cy="345796"/>
          </a:xfrm>
        </p:spPr>
        <p:txBody>
          <a:bodyPr/>
          <a:lstStyle/>
          <a:p>
            <a:fld id="{5AC770CD-E693-47DC-A6AB-30FC6333656A}" type="slidenum">
              <a:rPr lang="en-US" smtClean="0"/>
            </a:fld>
            <a:endParaRPr lang="en-US"/>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smtClean="0"/>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US" altLang="zh-CN" smtClean="0"/>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smtClean="0"/>
              <a:t>Edit Master text styles</a:t>
            </a:r>
            <a:endParaRPr lang="en-US" altLang="zh-CN" smtClean="0"/>
          </a:p>
        </p:txBody>
      </p:sp>
      <p:sp>
        <p:nvSpPr>
          <p:cNvPr id="5" name="Date Placeholder 4"/>
          <p:cNvSpPr>
            <a:spLocks noGrp="1"/>
          </p:cNvSpPr>
          <p:nvPr>
            <p:ph type="dt" sz="half" idx="10"/>
          </p:nvPr>
        </p:nvSpPr>
        <p:spPr>
          <a:xfrm>
            <a:off x="765950" y="6375679"/>
            <a:ext cx="1232456" cy="348462"/>
          </a:xfrm>
        </p:spPr>
        <p:txBody>
          <a:bodyPr/>
          <a:lstStyle/>
          <a:p>
            <a:fld id="{E00E1B6D-CB0E-4747-8721-9A4B69626617}" type="datetimeFigureOut">
              <a:rPr lang="en-US" smtClean="0"/>
            </a:fld>
            <a:endParaRPr lang="en-US"/>
          </a:p>
        </p:txBody>
      </p:sp>
      <p:sp>
        <p:nvSpPr>
          <p:cNvPr id="6" name="Footer Placeholder 5"/>
          <p:cNvSpPr>
            <a:spLocks noGrp="1"/>
          </p:cNvSpPr>
          <p:nvPr>
            <p:ph type="ftr" sz="quarter" idx="11"/>
          </p:nvPr>
        </p:nvSpPr>
        <p:spPr>
          <a:xfrm>
            <a:off x="2103621" y="6375679"/>
            <a:ext cx="3482178" cy="345796"/>
          </a:xfrm>
        </p:spPr>
        <p:txBody>
          <a:bodyPr/>
          <a:lstStyle/>
          <a:p>
            <a:endParaRPr lang="en-US"/>
          </a:p>
        </p:txBody>
      </p:sp>
      <p:sp>
        <p:nvSpPr>
          <p:cNvPr id="7" name="Slide Number Placeholder 6"/>
          <p:cNvSpPr>
            <a:spLocks noGrp="1"/>
          </p:cNvSpPr>
          <p:nvPr>
            <p:ph type="sldNum" sz="quarter" idx="12"/>
          </p:nvPr>
        </p:nvSpPr>
        <p:spPr>
          <a:xfrm>
            <a:off x="5687568" y="6375679"/>
            <a:ext cx="1234440" cy="345796"/>
          </a:xfrm>
        </p:spPr>
        <p:txBody>
          <a:bodyPr/>
          <a:lstStyle/>
          <a:p>
            <a:fld id="{5AC770CD-E693-47DC-A6AB-30FC6333656A}"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US" altLang="zh-CN" smtClean="0"/>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US" altLang="zh-CN" smtClean="0"/>
              <a:t>Edit Master text styles</a:t>
            </a:r>
            <a:endParaRPr lang="en-US" altLang="zh-CN" smtClean="0"/>
          </a:p>
          <a:p>
            <a:pPr lvl="1"/>
            <a:r>
              <a:rPr lang="en-US" altLang="zh-CN" smtClean="0"/>
              <a:t>Second level</a:t>
            </a:r>
            <a:endParaRPr lang="en-US" altLang="zh-CN" smtClean="0"/>
          </a:p>
          <a:p>
            <a:pPr lvl="2"/>
            <a:r>
              <a:rPr lang="en-US" altLang="zh-CN" smtClean="0"/>
              <a:t>Third level</a:t>
            </a:r>
            <a:endParaRPr lang="en-US" altLang="zh-CN" smtClean="0"/>
          </a:p>
          <a:p>
            <a:pPr lvl="3"/>
            <a:r>
              <a:rPr lang="en-US" altLang="zh-CN" smtClean="0"/>
              <a:t>Fourth level</a:t>
            </a:r>
            <a:endParaRPr lang="en-US" altLang="zh-CN" smtClean="0"/>
          </a:p>
          <a:p>
            <a:pPr lvl="4"/>
            <a:r>
              <a:rPr lang="en-US" altLang="zh-CN" smtClean="0"/>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E00E1B6D-CB0E-4747-8721-9A4B69626617}" type="datetimeFigureOut">
              <a:rPr lang="en-US" smtClean="0"/>
            </a:fld>
            <a:endParaRPr lang="en-US"/>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5AC770CD-E693-47DC-A6AB-30FC6333656A}" type="slidenum">
              <a:rPr lang="en-US" smtClean="0"/>
            </a:fld>
            <a:endParaRPr lang="en-US"/>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4.png"/><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6.png"/><Relationship Id="rId6" Type="http://schemas.openxmlformats.org/officeDocument/2006/relationships/image" Target="../media/image25.png"/><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0.xml"/><Relationship Id="rId4" Type="http://schemas.openxmlformats.org/officeDocument/2006/relationships/diagramColors" Target="../diagrams/colors10.xml"/><Relationship Id="rId3" Type="http://schemas.openxmlformats.org/officeDocument/2006/relationships/diagramQuickStyle" Target="../diagrams/quickStyle10.xml"/><Relationship Id="rId2" Type="http://schemas.openxmlformats.org/officeDocument/2006/relationships/diagramLayout" Target="../diagrams/layout10.xml"/><Relationship Id="rId1" Type="http://schemas.openxmlformats.org/officeDocument/2006/relationships/diagramData" Target="../diagrams/data10.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27.png"/><Relationship Id="rId5" Type="http://schemas.microsoft.com/office/2007/relationships/diagramDrawing" Target="../diagrams/drawing11.xml"/><Relationship Id="rId4" Type="http://schemas.openxmlformats.org/officeDocument/2006/relationships/diagramColors" Target="../diagrams/colors11.xml"/><Relationship Id="rId3" Type="http://schemas.openxmlformats.org/officeDocument/2006/relationships/diagramQuickStyle" Target="../diagrams/quickStyle11.xml"/><Relationship Id="rId2" Type="http://schemas.openxmlformats.org/officeDocument/2006/relationships/diagramLayout" Target="../diagrams/layout11.xml"/><Relationship Id="rId1" Type="http://schemas.openxmlformats.org/officeDocument/2006/relationships/diagramData" Target="../diagrams/data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3.png"/><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6.png"/><Relationship Id="rId7" Type="http://schemas.openxmlformats.org/officeDocument/2006/relationships/image" Target="../media/image5.png"/><Relationship Id="rId6" Type="http://schemas.openxmlformats.org/officeDocument/2006/relationships/image" Target="../media/image4.png"/><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image" Target="../media/image9.png"/><Relationship Id="rId7" Type="http://schemas.openxmlformats.org/officeDocument/2006/relationships/image" Target="../media/image8.png"/><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1" Type="http://schemas.openxmlformats.org/officeDocument/2006/relationships/slideLayout" Target="../slideLayouts/slideLayout2.xml"/><Relationship Id="rId10" Type="http://schemas.openxmlformats.org/officeDocument/2006/relationships/image" Target="../media/image11.png"/><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14.png"/><Relationship Id="rId7" Type="http://schemas.openxmlformats.org/officeDocument/2006/relationships/image" Target="../media/image13.png"/><Relationship Id="rId6" Type="http://schemas.openxmlformats.org/officeDocument/2006/relationships/image" Target="../media/image12.png"/><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0" Type="http://schemas.openxmlformats.org/officeDocument/2006/relationships/slideLayout" Target="../slideLayouts/slideLayout2.xml"/><Relationship Id="rId1" Type="http://schemas.openxmlformats.org/officeDocument/2006/relationships/diagramData" Target="../diagrams/data4.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17.png"/><Relationship Id="rId6" Type="http://schemas.openxmlformats.org/officeDocument/2006/relationships/image" Target="../media/image16.png"/><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8.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png"/><Relationship Id="rId7" Type="http://schemas.openxmlformats.org/officeDocument/2006/relationships/image" Target="../media/image19.png"/><Relationship Id="rId6" Type="http://schemas.openxmlformats.org/officeDocument/2006/relationships/image" Target="../media/image18.png"/><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0" Type="http://schemas.openxmlformats.org/officeDocument/2006/relationships/slideLayout" Target="../slideLayouts/slideLayout2.xml"/><Relationship Id="rId1" Type="http://schemas.openxmlformats.org/officeDocument/2006/relationships/diagramData" Target="../diagrams/data6.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image" Target="../media/image23.png"/><Relationship Id="rId6" Type="http://schemas.openxmlformats.org/officeDocument/2006/relationships/image" Target="../media/image22.png"/><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9615" y="1611601"/>
            <a:ext cx="11658599" cy="2387600"/>
          </a:xfrm>
        </p:spPr>
        <p:txBody>
          <a:bodyPr>
            <a:normAutofit/>
          </a:bodyPr>
          <a:lstStyle/>
          <a:p>
            <a:r>
              <a:rPr lang="en-AU" sz="3200" b="1" i="1" dirty="0" smtClean="0">
                <a:solidFill>
                  <a:srgbClr val="00B050"/>
                </a:solidFill>
              </a:rPr>
              <a:t>Introduction to Computer Science: </a:t>
            </a:r>
            <a:br>
              <a:rPr lang="en-AU" sz="3200" b="1" i="1" dirty="0" smtClean="0"/>
            </a:br>
            <a:r>
              <a:rPr lang="en-AU" sz="3200" b="1" i="1" dirty="0" smtClean="0">
                <a:solidFill>
                  <a:srgbClr val="0070C0"/>
                </a:solidFill>
              </a:rPr>
              <a:t>Programming Methodology</a:t>
            </a:r>
            <a:endParaRPr lang="en-AU" sz="3200" b="1" i="1" dirty="0">
              <a:solidFill>
                <a:srgbClr val="0070C0"/>
              </a:solidFill>
            </a:endParaRPr>
          </a:p>
        </p:txBody>
      </p:sp>
      <p:sp>
        <p:nvSpPr>
          <p:cNvPr id="3" name="Subtitle 2"/>
          <p:cNvSpPr>
            <a:spLocks noGrp="1"/>
          </p:cNvSpPr>
          <p:nvPr>
            <p:ph type="subTitle" idx="1"/>
          </p:nvPr>
        </p:nvSpPr>
        <p:spPr>
          <a:xfrm>
            <a:off x="1524000" y="3140126"/>
            <a:ext cx="9144000" cy="1669266"/>
          </a:xfrm>
        </p:spPr>
        <p:txBody>
          <a:bodyPr>
            <a:normAutofit/>
          </a:bodyPr>
          <a:lstStyle/>
          <a:p>
            <a:endParaRPr lang="en-US" dirty="0" smtClean="0"/>
          </a:p>
          <a:p>
            <a:r>
              <a:rPr lang="en-US" altLang="zh-CN" sz="3200" b="1" dirty="0" smtClean="0">
                <a:solidFill>
                  <a:srgbClr val="7030A0"/>
                </a:solidFill>
                <a:latin typeface="Algerian" panose="04020705040A02060702" pitchFamily="82" charset="0"/>
              </a:rPr>
              <a:t>Tutorial</a:t>
            </a:r>
            <a:r>
              <a:rPr lang="en-US" sz="3200" b="1" dirty="0" smtClean="0">
                <a:solidFill>
                  <a:srgbClr val="7030A0"/>
                </a:solidFill>
                <a:latin typeface="Algerian" panose="04020705040A02060702" pitchFamily="82" charset="0"/>
              </a:rPr>
              <a:t> </a:t>
            </a:r>
            <a:r>
              <a:rPr lang="en-US" sz="3200" dirty="0">
                <a:solidFill>
                  <a:srgbClr val="7030A0"/>
                </a:solidFill>
                <a:latin typeface="Algerian" panose="04020705040A02060702" pitchFamily="82" charset="0"/>
              </a:rPr>
              <a:t>4</a:t>
            </a:r>
            <a:r>
              <a:rPr lang="en-US" sz="3200" b="1" dirty="0" smtClean="0">
                <a:solidFill>
                  <a:srgbClr val="7030A0"/>
                </a:solidFill>
                <a:latin typeface="Algerian" panose="04020705040A02060702" pitchFamily="82" charset="0"/>
              </a:rPr>
              <a:t> </a:t>
            </a:r>
            <a:endParaRPr lang="en-US" sz="3200" b="1" dirty="0" smtClean="0">
              <a:solidFill>
                <a:srgbClr val="7030A0"/>
              </a:solidFill>
              <a:latin typeface="Algerian" panose="04020705040A02060702" pitchFamily="82" charset="0"/>
            </a:endParaRPr>
          </a:p>
          <a:p>
            <a:r>
              <a:rPr lang="en-US" altLang="zh-CN" sz="3200" b="1" smtClean="0">
                <a:solidFill>
                  <a:srgbClr val="002060"/>
                </a:solidFill>
                <a:latin typeface="Algerian" panose="04020705040A02060702" pitchFamily="82" charset="0"/>
              </a:rPr>
              <a:t>Flow control</a:t>
            </a:r>
            <a:endParaRPr lang="en-US" altLang="zh-CN" sz="3200" b="1" dirty="0" smtClean="0">
              <a:solidFill>
                <a:srgbClr val="002060"/>
              </a:solidFill>
              <a:latin typeface="Algerian" panose="04020705040A02060702" pitchFamily="82" charset="0"/>
            </a:endParaRPr>
          </a:p>
          <a:p>
            <a:endParaRPr lang="en-US" altLang="zh-CN" sz="2400" b="1" dirty="0" smtClean="0">
              <a:latin typeface="Algerian" panose="04020705040A02060702" pitchFamily="82" charset="0"/>
            </a:endParaRPr>
          </a:p>
          <a:p>
            <a:endParaRPr lang="en-US" altLang="zh-CN" b="1" dirty="0" smtClean="0">
              <a:latin typeface="Cambria" panose="02040503050406030204" pitchFamily="18" charset="0"/>
              <a:ea typeface="微软雅黑" panose="020B0503020204020204" pitchFamily="34" charset="-122"/>
            </a:endParaRPr>
          </a:p>
        </p:txBody>
      </p:sp>
      <p:pic>
        <p:nvPicPr>
          <p:cNvPr id="4" name="Picture 3"/>
          <p:cNvPicPr>
            <a:picLocks noChangeAspect="1"/>
          </p:cNvPicPr>
          <p:nvPr/>
        </p:nvPicPr>
        <p:blipFill>
          <a:blip r:embed="rId1"/>
          <a:stretch>
            <a:fillRect/>
          </a:stretch>
        </p:blipFill>
        <p:spPr>
          <a:xfrm>
            <a:off x="507240" y="188229"/>
            <a:ext cx="6909744" cy="1204796"/>
          </a:xfrm>
          <a:prstGeom prst="rect">
            <a:avLst/>
          </a:prstGeom>
          <a:gradFill flip="none" rotWithShape="1">
            <a:gsLst>
              <a:gs pos="0">
                <a:schemeClr val="accent5">
                  <a:lumMod val="0"/>
                  <a:lumOff val="100000"/>
                </a:schemeClr>
              </a:gs>
              <a:gs pos="100000">
                <a:schemeClr val="accent5">
                  <a:lumMod val="0"/>
                  <a:lumOff val="100000"/>
                </a:schemeClr>
              </a:gs>
              <a:gs pos="100000">
                <a:schemeClr val="accent5">
                  <a:lumMod val="100000"/>
                </a:schemeClr>
              </a:gs>
            </a:gsLst>
            <a:path path="circle">
              <a:fillToRect l="50000" t="-80000" r="50000" b="180000"/>
            </a:path>
            <a:tileRect/>
          </a:gradFill>
          <a:effectLst>
            <a:outerShdw dist="50800" sx="1000" sy="1000" algn="ctr" rotWithShape="0">
              <a:schemeClr val="bg1"/>
            </a:outerShdw>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Content Placeholder 2"/>
          <p:cNvSpPr txBox="1"/>
          <p:nvPr/>
        </p:nvSpPr>
        <p:spPr>
          <a:xfrm>
            <a:off x="304801" y="1769295"/>
            <a:ext cx="11048999" cy="2892760"/>
          </a:xfrm>
          <a:prstGeom prst="rect">
            <a:avLst/>
          </a:prstGeom>
        </p:spPr>
        <p:txBody>
          <a:bodyPr vert="horz" lIns="91440" tIns="45720" rIns="91440" bIns="45720" rtlCol="0">
            <a:no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2800" b="1" dirty="0" smtClean="0">
                <a:solidFill>
                  <a:srgbClr val="0070C0"/>
                </a:solidFill>
                <a:latin typeface="Baskerville Old Face" panose="02020602080505020303" pitchFamily="18" charset="0"/>
              </a:rPr>
              <a:t>Previously we write a program that reads an integer between 0 and 1000 and adds all the digits in the integer. For example, if an integer is 932, the sum of all its digit is 14. Now please use while loop to solve this problem. Your code should be able to handle numbers greater than 1000.</a:t>
            </a:r>
            <a:endParaRPr lang="en-US" altLang="zh-CN" sz="4400" b="1" dirty="0">
              <a:solidFill>
                <a:srgbClr val="7030A0"/>
              </a:solidFill>
              <a:latin typeface="Baskerville Old Face" panose="02020602080505020303" pitchFamily="18" charset="0"/>
            </a:endParaRPr>
          </a:p>
          <a:p>
            <a:pPr lvl="1">
              <a:buClr>
                <a:srgbClr val="7030A0"/>
              </a:buClr>
              <a:buFont typeface="Wingdings" panose="05000000000000000000" pitchFamily="2" charset="2"/>
              <a:buChar char="Ø"/>
            </a:pPr>
            <a:endParaRPr lang="en-US" altLang="zh-CN" sz="32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2800" b="1" dirty="0" smtClean="0">
              <a:solidFill>
                <a:srgbClr val="0070C0"/>
              </a:solidFill>
              <a:latin typeface="Baskerville Old Face" panose="02020602080505020303" pitchFamily="18" charset="0"/>
            </a:endParaRPr>
          </a:p>
          <a:p>
            <a:pPr marL="0" indent="0" algn="ctr">
              <a:buClr>
                <a:srgbClr val="7030A0"/>
              </a:buClr>
              <a:buNone/>
            </a:pPr>
            <a:endParaRPr lang="en-US" altLang="zh-CN" sz="2800" b="1" dirty="0" smtClean="0">
              <a:solidFill>
                <a:srgbClr val="0070C0"/>
              </a:solidFill>
              <a:latin typeface="Baskerville Old Face" panose="02020602080505020303" pitchFamily="18" charset="0"/>
            </a:endParaRPr>
          </a:p>
        </p:txBody>
      </p:sp>
      <p:pic>
        <p:nvPicPr>
          <p:cNvPr id="2" name="Picture 1"/>
          <p:cNvPicPr>
            <a:picLocks noChangeAspect="1"/>
          </p:cNvPicPr>
          <p:nvPr/>
        </p:nvPicPr>
        <p:blipFill>
          <a:blip r:embed="rId6"/>
          <a:stretch>
            <a:fillRect/>
          </a:stretch>
        </p:blipFill>
        <p:spPr>
          <a:xfrm>
            <a:off x="3485717" y="4791808"/>
            <a:ext cx="5841212" cy="191992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Content Placeholder 2"/>
          <p:cNvSpPr txBox="1"/>
          <p:nvPr/>
        </p:nvSpPr>
        <p:spPr>
          <a:xfrm>
            <a:off x="331324" y="1724224"/>
            <a:ext cx="11556022" cy="391799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2400" b="1" dirty="0" smtClean="0">
                <a:solidFill>
                  <a:srgbClr val="0070C0"/>
                </a:solidFill>
                <a:latin typeface="Baskerville Old Face" panose="02020602080505020303" pitchFamily="18" charset="0"/>
              </a:rPr>
              <a:t>Write a program that reads an unspecified number of integers, determines how many positive and negative values have been read, and computes the total and average of the input values (not counting zeros). Your program ends with the input 0. Display the average as a floating-point number. Here is a sample run:</a:t>
            </a:r>
            <a:endParaRPr lang="en-US" altLang="zh-CN" sz="2800" b="1" dirty="0" smtClean="0">
              <a:solidFill>
                <a:srgbClr val="7030A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2400" b="1" dirty="0" smtClean="0">
              <a:solidFill>
                <a:srgbClr val="0070C0"/>
              </a:solidFill>
              <a:latin typeface="Baskerville Old Face" panose="02020602080505020303" pitchFamily="18" charset="0"/>
            </a:endParaRPr>
          </a:p>
          <a:p>
            <a:pPr marL="0" indent="0" algn="ctr">
              <a:buClr>
                <a:srgbClr val="7030A0"/>
              </a:buClr>
              <a:buNone/>
            </a:pPr>
            <a:endParaRPr lang="en-US" altLang="zh-CN" sz="2400" b="1" dirty="0" smtClean="0">
              <a:solidFill>
                <a:srgbClr val="0070C0"/>
              </a:solidFill>
              <a:latin typeface="Baskerville Old Face" panose="02020602080505020303" pitchFamily="18" charset="0"/>
            </a:endParaRPr>
          </a:p>
        </p:txBody>
      </p:sp>
      <p:pic>
        <p:nvPicPr>
          <p:cNvPr id="3" name="Picture 2"/>
          <p:cNvPicPr>
            <a:picLocks noChangeAspect="1"/>
          </p:cNvPicPr>
          <p:nvPr/>
        </p:nvPicPr>
        <p:blipFill>
          <a:blip r:embed="rId6"/>
          <a:stretch>
            <a:fillRect/>
          </a:stretch>
        </p:blipFill>
        <p:spPr>
          <a:xfrm>
            <a:off x="2646483" y="4194517"/>
            <a:ext cx="6619284" cy="2303585"/>
          </a:xfrm>
          <a:prstGeom prst="rect">
            <a:avLst/>
          </a:prstGeom>
        </p:spPr>
      </p:pic>
      <p:pic>
        <p:nvPicPr>
          <p:cNvPr id="4" name="Picture 3"/>
          <p:cNvPicPr>
            <a:picLocks noChangeAspect="1"/>
          </p:cNvPicPr>
          <p:nvPr/>
        </p:nvPicPr>
        <p:blipFill>
          <a:blip r:embed="rId7"/>
          <a:stretch>
            <a:fillRect/>
          </a:stretch>
        </p:blipFill>
        <p:spPr>
          <a:xfrm>
            <a:off x="9225826" y="4679023"/>
            <a:ext cx="530072" cy="291020"/>
          </a:xfrm>
          <a:prstGeom prst="rect">
            <a:avLst/>
          </a:prstGeom>
        </p:spPr>
      </p:pic>
      <p:pic>
        <p:nvPicPr>
          <p:cNvPr id="8" name="Picture 7"/>
          <p:cNvPicPr>
            <a:picLocks noChangeAspect="1"/>
          </p:cNvPicPr>
          <p:nvPr/>
        </p:nvPicPr>
        <p:blipFill>
          <a:blip r:embed="rId7"/>
          <a:stretch>
            <a:fillRect/>
          </a:stretch>
        </p:blipFill>
        <p:spPr>
          <a:xfrm>
            <a:off x="9054465" y="5212080"/>
            <a:ext cx="530225" cy="269240"/>
          </a:xfrm>
          <a:prstGeom prst="rect">
            <a:avLst/>
          </a:prstGeom>
        </p:spPr>
      </p:pic>
      <p:pic>
        <p:nvPicPr>
          <p:cNvPr id="10" name="Picture 9"/>
          <p:cNvPicPr>
            <a:picLocks noChangeAspect="1"/>
          </p:cNvPicPr>
          <p:nvPr/>
        </p:nvPicPr>
        <p:blipFill>
          <a:blip r:embed="rId7"/>
          <a:stretch>
            <a:fillRect/>
          </a:stretch>
        </p:blipFill>
        <p:spPr>
          <a:xfrm>
            <a:off x="9054376" y="4970072"/>
            <a:ext cx="530072" cy="291020"/>
          </a:xfrm>
          <a:prstGeom prst="rect">
            <a:avLst/>
          </a:prstGeom>
        </p:spPr>
      </p:pic>
      <p:pic>
        <p:nvPicPr>
          <p:cNvPr id="7" name="Picture 7"/>
          <p:cNvPicPr>
            <a:picLocks noChangeAspect="1"/>
          </p:cNvPicPr>
          <p:nvPr/>
        </p:nvPicPr>
        <p:blipFill>
          <a:blip r:embed="rId7"/>
          <a:stretch>
            <a:fillRect/>
          </a:stretch>
        </p:blipFill>
        <p:spPr>
          <a:xfrm>
            <a:off x="9054465" y="4485640"/>
            <a:ext cx="530225" cy="269240"/>
          </a:xfrm>
          <a:prstGeom prst="rect">
            <a:avLst/>
          </a:prstGeom>
        </p:spPr>
      </p:pic>
      <p:pic>
        <p:nvPicPr>
          <p:cNvPr id="12" name="Picture 3"/>
          <p:cNvPicPr>
            <a:picLocks noChangeAspect="1"/>
          </p:cNvPicPr>
          <p:nvPr/>
        </p:nvPicPr>
        <p:blipFill>
          <a:blip r:embed="rId7"/>
          <a:stretch>
            <a:fillRect/>
          </a:stretch>
        </p:blipFill>
        <p:spPr>
          <a:xfrm>
            <a:off x="9054376" y="4194518"/>
            <a:ext cx="530072" cy="29102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Content Placeholder 2"/>
          <p:cNvSpPr txBox="1"/>
          <p:nvPr/>
        </p:nvSpPr>
        <p:spPr>
          <a:xfrm>
            <a:off x="304801" y="1810570"/>
            <a:ext cx="11048999" cy="391799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3200" b="1" dirty="0" smtClean="0">
                <a:solidFill>
                  <a:srgbClr val="0070C0"/>
                </a:solidFill>
                <a:latin typeface="Baskerville Old Face" panose="02020602080505020303" pitchFamily="18" charset="0"/>
              </a:rPr>
              <a:t>Write a program that reads an integer and displays all its smallest factors, also known as prime factors. For example, if the input integer is 120, the output should be as follows:</a:t>
            </a:r>
            <a:endParaRPr lang="en-US" altLang="zh-CN" sz="3200" b="1" dirty="0" smtClean="0">
              <a:solidFill>
                <a:srgbClr val="0070C0"/>
              </a:solidFill>
              <a:latin typeface="Baskerville Old Face" panose="02020602080505020303" pitchFamily="18" charset="0"/>
            </a:endParaRPr>
          </a:p>
          <a:p>
            <a:pPr marL="457200" lvl="1" indent="0">
              <a:buClr>
                <a:srgbClr val="7030A0"/>
              </a:buClr>
              <a:buNone/>
            </a:pPr>
            <a:r>
              <a:rPr lang="en-US" altLang="zh-CN" sz="3200" b="1" dirty="0">
                <a:solidFill>
                  <a:srgbClr val="0070C0"/>
                </a:solidFill>
                <a:latin typeface="Baskerville Old Face" panose="02020602080505020303" pitchFamily="18" charset="0"/>
              </a:rPr>
              <a:t> </a:t>
            </a:r>
            <a:r>
              <a:rPr lang="en-US" altLang="zh-CN" sz="3200" b="1" dirty="0" smtClean="0">
                <a:solidFill>
                  <a:srgbClr val="0070C0"/>
                </a:solidFill>
                <a:latin typeface="Baskerville Old Face" panose="02020602080505020303" pitchFamily="18" charset="0"/>
              </a:rPr>
              <a:t>                 2,2,2,3,5</a:t>
            </a:r>
            <a:endParaRPr lang="en-US" altLang="zh-CN" sz="3600" b="1" dirty="0" smtClean="0">
              <a:solidFill>
                <a:srgbClr val="7030A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2800" b="1" dirty="0" smtClean="0">
              <a:solidFill>
                <a:srgbClr val="0070C0"/>
              </a:solidFill>
              <a:latin typeface="Baskerville Old Face" panose="02020602080505020303" pitchFamily="18" charset="0"/>
            </a:endParaRPr>
          </a:p>
          <a:p>
            <a:pPr marL="0" indent="0" algn="ctr">
              <a:buClr>
                <a:srgbClr val="7030A0"/>
              </a:buClr>
              <a:buNone/>
            </a:pPr>
            <a:endParaRPr lang="en-US" altLang="zh-CN" sz="2800" b="1" dirty="0" smtClean="0">
              <a:solidFill>
                <a:srgbClr val="0070C0"/>
              </a:solidFill>
              <a:latin typeface="Baskerville Old Face" panose="02020602080505020303"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Content Placeholder 2"/>
          <p:cNvSpPr txBox="1"/>
          <p:nvPr/>
        </p:nvSpPr>
        <p:spPr>
          <a:xfrm>
            <a:off x="277091" y="1779488"/>
            <a:ext cx="11637817" cy="3917996"/>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3200" b="1" dirty="0" smtClean="0">
                <a:solidFill>
                  <a:srgbClr val="0070C0"/>
                </a:solidFill>
                <a:latin typeface="Baskerville Old Face" panose="02020602080505020303" pitchFamily="18" charset="0"/>
              </a:rPr>
              <a:t>Write a program that prompts the user to enter an integer from 1 to 15 and displays a pyramid with height of that integer, as shown in the following sample run:</a:t>
            </a:r>
            <a:endParaRPr lang="en-US" altLang="zh-CN" sz="3200" b="1" dirty="0" smtClean="0">
              <a:solidFill>
                <a:srgbClr val="7030A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3200" b="1" dirty="0" smtClean="0">
              <a:solidFill>
                <a:srgbClr val="0070C0"/>
              </a:solidFill>
              <a:latin typeface="Baskerville Old Face" panose="02020602080505020303" pitchFamily="18" charset="0"/>
            </a:endParaRPr>
          </a:p>
          <a:p>
            <a:pPr marL="0" indent="0" algn="ctr">
              <a:buClr>
                <a:srgbClr val="7030A0"/>
              </a:buClr>
              <a:buNone/>
            </a:pPr>
            <a:endParaRPr lang="en-US" altLang="zh-CN" sz="2400" b="1" dirty="0" smtClean="0">
              <a:solidFill>
                <a:srgbClr val="0070C0"/>
              </a:solidFill>
              <a:latin typeface="Baskerville Old Face" panose="02020602080505020303" pitchFamily="18" charset="0"/>
            </a:endParaRPr>
          </a:p>
        </p:txBody>
      </p:sp>
      <p:pic>
        <p:nvPicPr>
          <p:cNvPr id="3" name="Picture 2"/>
          <p:cNvPicPr>
            <a:picLocks noChangeAspect="1"/>
          </p:cNvPicPr>
          <p:nvPr/>
        </p:nvPicPr>
        <p:blipFill>
          <a:blip r:embed="rId6"/>
          <a:stretch>
            <a:fillRect/>
          </a:stretch>
        </p:blipFill>
        <p:spPr>
          <a:xfrm>
            <a:off x="3135343" y="4188719"/>
            <a:ext cx="6673258" cy="182690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3038" y="1942566"/>
            <a:ext cx="10689861" cy="4801133"/>
          </a:xfrm>
        </p:spPr>
        <p:txBody>
          <a:bodyPr>
            <a:normAutofit/>
          </a:bodyPr>
          <a:lstStyle/>
          <a:p>
            <a:pPr>
              <a:buClr>
                <a:srgbClr val="7030A0"/>
              </a:buClr>
              <a:buFont typeface="Wingdings" panose="05000000000000000000" pitchFamily="2" charset="2"/>
              <a:buChar char="Ø"/>
            </a:pPr>
            <a:r>
              <a:rPr lang="en-US" altLang="zh-CN" sz="3200" b="1" dirty="0" smtClean="0">
                <a:solidFill>
                  <a:srgbClr val="0070C0"/>
                </a:solidFill>
                <a:latin typeface="Baskerville Old Face" panose="02020602080505020303" pitchFamily="18" charset="0"/>
              </a:rPr>
              <a:t>1. Idea of flow control.</a:t>
            </a:r>
            <a:endParaRPr lang="en-US" altLang="zh-CN" sz="32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3200" b="1" dirty="0" smtClean="0">
                <a:solidFill>
                  <a:srgbClr val="0070C0"/>
                </a:solidFill>
                <a:latin typeface="Baskerville Old Face" panose="02020602080505020303" pitchFamily="18" charset="0"/>
              </a:rPr>
              <a:t>2. Conditional flows.</a:t>
            </a:r>
            <a:endParaRPr lang="en-US" altLang="zh-CN" sz="32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3200" b="1" dirty="0">
                <a:solidFill>
                  <a:srgbClr val="0070C0"/>
                </a:solidFill>
                <a:latin typeface="Baskerville Old Face" panose="02020602080505020303" pitchFamily="18" charset="0"/>
              </a:rPr>
              <a:t>3</a:t>
            </a:r>
            <a:r>
              <a:rPr lang="en-US" altLang="zh-CN" sz="3200" b="1" dirty="0" smtClean="0">
                <a:solidFill>
                  <a:srgbClr val="0070C0"/>
                </a:solidFill>
                <a:latin typeface="Baskerville Old Face" panose="02020602080505020303" pitchFamily="18" charset="0"/>
              </a:rPr>
              <a:t>. Repeated flows:</a:t>
            </a:r>
            <a:endParaRPr lang="en-US" altLang="zh-CN" sz="3200" b="1" dirty="0" smtClean="0">
              <a:solidFill>
                <a:srgbClr val="0070C0"/>
              </a:solidFill>
              <a:latin typeface="Baskerville Old Face" panose="02020602080505020303" pitchFamily="18" charset="0"/>
            </a:endParaRPr>
          </a:p>
          <a:p>
            <a:pPr lvl="1">
              <a:buClr>
                <a:srgbClr val="7030A0"/>
              </a:buClr>
              <a:buFont typeface="Wingdings" panose="05000000000000000000" pitchFamily="2" charset="2"/>
              <a:buChar char="Ø"/>
            </a:pPr>
            <a:r>
              <a:rPr lang="en-US" altLang="zh-CN" sz="2800" b="1" dirty="0" err="1" smtClean="0">
                <a:solidFill>
                  <a:srgbClr val="0070C0"/>
                </a:solidFill>
                <a:latin typeface="Baskerville Old Face" panose="02020602080505020303" pitchFamily="18" charset="0"/>
              </a:rPr>
              <a:t>i</a:t>
            </a:r>
            <a:r>
              <a:rPr lang="en-US" altLang="zh-CN" sz="2800" b="1" dirty="0" smtClean="0">
                <a:solidFill>
                  <a:srgbClr val="0070C0"/>
                </a:solidFill>
                <a:latin typeface="Baskerville Old Face" panose="02020602080505020303" pitchFamily="18" charset="0"/>
              </a:rPr>
              <a:t>) For loops;		ii) While loops.</a:t>
            </a:r>
            <a:endParaRPr lang="en-US" altLang="zh-CN" sz="28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3200" b="1" dirty="0">
                <a:solidFill>
                  <a:srgbClr val="0070C0"/>
                </a:solidFill>
                <a:latin typeface="Baskerville Old Face" panose="02020602080505020303" pitchFamily="18" charset="0"/>
              </a:rPr>
              <a:t>4</a:t>
            </a:r>
            <a:r>
              <a:rPr lang="en-US" altLang="zh-CN" sz="3200" b="1" dirty="0" smtClean="0">
                <a:solidFill>
                  <a:srgbClr val="0070C0"/>
                </a:solidFill>
                <a:latin typeface="Baskerville Old Face" panose="02020602080505020303" pitchFamily="18" charset="0"/>
              </a:rPr>
              <a:t>. Break and Continue.</a:t>
            </a:r>
            <a:endParaRPr lang="en-US" altLang="zh-CN" sz="32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3200" b="1" dirty="0">
                <a:solidFill>
                  <a:srgbClr val="0070C0"/>
                </a:solidFill>
                <a:latin typeface="Baskerville Old Face" panose="02020602080505020303" pitchFamily="18" charset="0"/>
              </a:rPr>
              <a:t>5</a:t>
            </a:r>
            <a:r>
              <a:rPr lang="en-US" altLang="zh-CN" sz="3200" b="1" dirty="0" smtClean="0">
                <a:solidFill>
                  <a:srgbClr val="0070C0"/>
                </a:solidFill>
                <a:latin typeface="Baskerville Old Face" panose="02020602080505020303" pitchFamily="18" charset="0"/>
              </a:rPr>
              <a:t>. Try/except.</a:t>
            </a:r>
            <a:endParaRPr lang="en-US" altLang="zh-CN" sz="3200" b="1" dirty="0" smtClean="0">
              <a:solidFill>
                <a:srgbClr val="0070C0"/>
              </a:solidFill>
              <a:latin typeface="Baskerville Old Face" panose="02020602080505020303" pitchFamily="18" charset="0"/>
            </a:endParaRPr>
          </a:p>
        </p:txBody>
      </p:sp>
      <p:grpSp>
        <p:nvGrpSpPr>
          <p:cNvPr id="4" name="Group 3"/>
          <p:cNvGrpSpPr/>
          <p:nvPr/>
        </p:nvGrpSpPr>
        <p:grpSpPr>
          <a:xfrm>
            <a:off x="1083039" y="491191"/>
            <a:ext cx="10515600" cy="1146600"/>
            <a:chOff x="0" y="1783"/>
            <a:chExt cx="10515600" cy="1146600"/>
          </a:xfrm>
        </p:grpSpPr>
        <p:sp>
          <p:nvSpPr>
            <p:cNvPr id="5" name="Rounded Rectangle 4"/>
            <p:cNvSpPr/>
            <p:nvPr/>
          </p:nvSpPr>
          <p:spPr>
            <a:xfrm>
              <a:off x="0" y="1783"/>
              <a:ext cx="10515600" cy="1146600"/>
            </a:xfrm>
            <a:prstGeom prst="roundRect">
              <a:avLst/>
            </a:prstGeom>
            <a:solidFill>
              <a:schemeClr val="accent1">
                <a:lumMod val="75000"/>
                <a:alpha val="90000"/>
              </a:schemeClr>
            </a:solidFill>
          </p:spPr>
          <p:style>
            <a:lnRef idx="2">
              <a:schemeClr val="lt1">
                <a:hueOff val="0"/>
                <a:satOff val="0"/>
                <a:lumOff val="0"/>
                <a:alphaOff val="0"/>
              </a:schemeClr>
            </a:lnRef>
            <a:fillRef idx="1">
              <a:scrgbClr r="0" g="0" b="0"/>
            </a:fillRef>
            <a:effectRef idx="0">
              <a:schemeClr val="accent5">
                <a:alpha val="90000"/>
                <a:hueOff val="0"/>
                <a:satOff val="0"/>
                <a:lumOff val="0"/>
                <a:alphaOff val="0"/>
              </a:schemeClr>
            </a:effectRef>
            <a:fontRef idx="minor">
              <a:schemeClr val="lt1"/>
            </a:fontRef>
          </p:style>
        </p:sp>
        <p:sp>
          <p:nvSpPr>
            <p:cNvPr id="6" name="Rounded Rectangle 4"/>
            <p:cNvSpPr txBox="1"/>
            <p:nvPr/>
          </p:nvSpPr>
          <p:spPr>
            <a:xfrm>
              <a:off x="55972" y="57755"/>
              <a:ext cx="10403656" cy="10346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dirty="0" smtClean="0">
                  <a:solidFill>
                    <a:srgbClr val="00B050"/>
                  </a:solidFill>
                  <a:latin typeface="Berlin Sans FB Demi" panose="020E0802020502020306" pitchFamily="34" charset="0"/>
                </a:rPr>
                <a:t>Outline</a:t>
              </a:r>
              <a:r>
                <a:rPr lang="en-US" sz="4900" b="1" kern="1200" dirty="0" smtClean="0">
                  <a:solidFill>
                    <a:srgbClr val="00B050"/>
                  </a:solidFill>
                  <a:latin typeface="Algerian" panose="04020705040A02060702" pitchFamily="82" charset="0"/>
                </a:rPr>
                <a:t> </a:t>
              </a:r>
              <a:endParaRPr lang="en-US" sz="4900" b="1" kern="1200" dirty="0">
                <a:solidFill>
                  <a:srgbClr val="00B050"/>
                </a:solidFill>
                <a:latin typeface="Algerian" panose="04020705040A02060702" pitchFamily="82" charset="0"/>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Content Placeholder 2"/>
          <p:cNvSpPr txBox="1"/>
          <p:nvPr/>
        </p:nvSpPr>
        <p:spPr>
          <a:xfrm>
            <a:off x="735861" y="1791019"/>
            <a:ext cx="11019453" cy="1353963"/>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600" b="1" dirty="0" smtClean="0">
                <a:solidFill>
                  <a:srgbClr val="FF0000"/>
                </a:solidFill>
                <a:latin typeface="Baskerville Old Face" panose="02020602080505020303" pitchFamily="18" charset="0"/>
              </a:rPr>
              <a:t>Flow control: execute individual statements, instructions or function calls in a specific order – one line by one line from up to down.</a:t>
            </a:r>
            <a:endParaRPr lang="en-US" altLang="zh-CN" sz="2400" b="1" dirty="0">
              <a:solidFill>
                <a:srgbClr val="FF0000"/>
              </a:solidFill>
              <a:latin typeface="Baskerville Old Face" panose="02020602080505020303" pitchFamily="18" charset="0"/>
            </a:endParaRPr>
          </a:p>
        </p:txBody>
      </p:sp>
      <p:pic>
        <p:nvPicPr>
          <p:cNvPr id="6" name="Picture 5"/>
          <p:cNvPicPr>
            <a:picLocks noChangeAspect="1"/>
          </p:cNvPicPr>
          <p:nvPr/>
        </p:nvPicPr>
        <p:blipFill>
          <a:blip r:embed="rId6"/>
          <a:stretch>
            <a:fillRect/>
          </a:stretch>
        </p:blipFill>
        <p:spPr>
          <a:xfrm>
            <a:off x="1569720" y="3459480"/>
            <a:ext cx="4739640" cy="3085465"/>
          </a:xfrm>
          <a:prstGeom prst="rect">
            <a:avLst/>
          </a:prstGeom>
        </p:spPr>
      </p:pic>
      <p:sp>
        <p:nvSpPr>
          <p:cNvPr id="7" name="Content Placeholder 2"/>
          <p:cNvSpPr txBox="1"/>
          <p:nvPr/>
        </p:nvSpPr>
        <p:spPr>
          <a:xfrm>
            <a:off x="7444650" y="2980414"/>
            <a:ext cx="4527467" cy="1427730"/>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600" b="1" dirty="0" smtClean="0">
                <a:solidFill>
                  <a:srgbClr val="002060"/>
                </a:solidFill>
                <a:latin typeface="Baskerville Old Face" panose="02020602080505020303" pitchFamily="18" charset="0"/>
              </a:rPr>
              <a:t>Look at the flow chart on the left – imagine a water flow from start to end.</a:t>
            </a:r>
            <a:endParaRPr lang="en-US" altLang="zh-CN" sz="2400" b="1" dirty="0">
              <a:solidFill>
                <a:srgbClr val="002060"/>
              </a:solidFill>
              <a:latin typeface="Baskerville Old Face" panose="02020602080505020303" pitchFamily="18" charset="0"/>
            </a:endParaRPr>
          </a:p>
        </p:txBody>
      </p:sp>
      <p:sp>
        <p:nvSpPr>
          <p:cNvPr id="8" name="Content Placeholder 2"/>
          <p:cNvSpPr txBox="1"/>
          <p:nvPr/>
        </p:nvSpPr>
        <p:spPr>
          <a:xfrm>
            <a:off x="7334160" y="5022135"/>
            <a:ext cx="4527467" cy="1427730"/>
          </a:xfrm>
          <a:prstGeom prst="rect">
            <a:avLst/>
          </a:prstGeom>
        </p:spPr>
        <p:txBody>
          <a:bodyPr vert="horz" lIns="91440" tIns="45720" rIns="91440" bIns="45720" rtlCol="0"/>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b="1" dirty="0" smtClean="0">
                <a:solidFill>
                  <a:srgbClr val="FFFF00"/>
                </a:solidFill>
                <a:latin typeface="Baskerville Old Face" panose="02020602080505020303" pitchFamily="18" charset="0"/>
              </a:rPr>
              <a:t>1. If statement: conditional flow</a:t>
            </a:r>
            <a:endParaRPr lang="en-US" altLang="zh-CN" b="1" dirty="0" smtClean="0">
              <a:solidFill>
                <a:srgbClr val="FFFF00"/>
              </a:solidFill>
              <a:latin typeface="Baskerville Old Face" panose="02020602080505020303" pitchFamily="18" charset="0"/>
            </a:endParaRPr>
          </a:p>
          <a:p>
            <a:pPr>
              <a:buClr>
                <a:srgbClr val="7030A0"/>
              </a:buClr>
              <a:buFont typeface="Wingdings" panose="05000000000000000000" pitchFamily="2" charset="2"/>
              <a:buChar char="Ø"/>
            </a:pPr>
            <a:r>
              <a:rPr lang="en-US" altLang="zh-CN" b="1" dirty="0" smtClean="0">
                <a:solidFill>
                  <a:srgbClr val="FFFF00"/>
                </a:solidFill>
                <a:latin typeface="Baskerville Old Face" panose="02020602080505020303" pitchFamily="18" charset="0"/>
              </a:rPr>
              <a:t>2. Loops: repeated flow(while loop and for loop)</a:t>
            </a:r>
            <a:endParaRPr lang="en-US" altLang="zh-CN" b="1" dirty="0" smtClean="0">
              <a:solidFill>
                <a:srgbClr val="FFFF00"/>
              </a:solidFill>
              <a:latin typeface="Baskerville Old Face" panose="02020602080505020303"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Content Placeholder 2"/>
          <p:cNvSpPr txBox="1"/>
          <p:nvPr/>
        </p:nvSpPr>
        <p:spPr>
          <a:xfrm>
            <a:off x="838200" y="1887734"/>
            <a:ext cx="11019453" cy="186658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Conditional flow (or “Decision flow”):</a:t>
            </a:r>
            <a:endParaRPr lang="en-US" altLang="zh-CN" sz="26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1. One way decision (if);     </a:t>
            </a:r>
            <a:br>
              <a:rPr lang="en-US" altLang="zh-CN" sz="2600" b="1" dirty="0" smtClean="0">
                <a:solidFill>
                  <a:srgbClr val="0070C0"/>
                </a:solidFill>
                <a:latin typeface="Baskerville Old Face" panose="02020602080505020303" pitchFamily="18" charset="0"/>
              </a:rPr>
            </a:br>
            <a:r>
              <a:rPr lang="en-US" altLang="zh-CN" sz="2600" b="1" dirty="0" smtClean="0">
                <a:solidFill>
                  <a:srgbClr val="0070C0"/>
                </a:solidFill>
                <a:latin typeface="Baskerville Old Face" panose="02020602080505020303" pitchFamily="18" charset="0"/>
              </a:rPr>
              <a:t>2</a:t>
            </a:r>
            <a:r>
              <a:rPr lang="en-US" altLang="zh-CN" sz="2600" b="1" dirty="0">
                <a:solidFill>
                  <a:srgbClr val="0070C0"/>
                </a:solidFill>
                <a:latin typeface="Baskerville Old Face" panose="02020602080505020303" pitchFamily="18" charset="0"/>
              </a:rPr>
              <a:t>. Two way decision (if, else</a:t>
            </a:r>
            <a:r>
              <a:rPr lang="en-US" altLang="zh-CN" sz="2600" b="1" dirty="0" smtClean="0">
                <a:solidFill>
                  <a:srgbClr val="0070C0"/>
                </a:solidFill>
                <a:latin typeface="Baskerville Old Face" panose="02020602080505020303" pitchFamily="18" charset="0"/>
              </a:rPr>
              <a:t>);    </a:t>
            </a:r>
            <a:br>
              <a:rPr lang="en-US" altLang="zh-CN" sz="2600" b="1" dirty="0" smtClean="0">
                <a:solidFill>
                  <a:srgbClr val="0070C0"/>
                </a:solidFill>
                <a:latin typeface="Baskerville Old Face" panose="02020602080505020303" pitchFamily="18" charset="0"/>
              </a:rPr>
            </a:br>
            <a:r>
              <a:rPr lang="en-US" altLang="zh-CN" sz="2600" b="1" dirty="0" smtClean="0">
                <a:solidFill>
                  <a:srgbClr val="0070C0"/>
                </a:solidFill>
                <a:latin typeface="Baskerville Old Face" panose="02020602080505020303" pitchFamily="18" charset="0"/>
              </a:rPr>
              <a:t>3</a:t>
            </a:r>
            <a:r>
              <a:rPr lang="en-US" altLang="zh-CN" sz="2600" b="1" dirty="0">
                <a:solidFill>
                  <a:srgbClr val="0070C0"/>
                </a:solidFill>
                <a:latin typeface="Baskerville Old Face" panose="02020602080505020303" pitchFamily="18" charset="0"/>
              </a:rPr>
              <a:t>. Multi-way decision (if, </a:t>
            </a:r>
            <a:r>
              <a:rPr lang="en-US" altLang="zh-CN" sz="2600" b="1" dirty="0" err="1">
                <a:solidFill>
                  <a:srgbClr val="0070C0"/>
                </a:solidFill>
                <a:latin typeface="Baskerville Old Face" panose="02020602080505020303" pitchFamily="18" charset="0"/>
              </a:rPr>
              <a:t>elif</a:t>
            </a:r>
            <a:r>
              <a:rPr lang="en-US" altLang="zh-CN" sz="2600" b="1" dirty="0" smtClean="0">
                <a:solidFill>
                  <a:srgbClr val="0070C0"/>
                </a:solidFill>
                <a:latin typeface="Baskerville Old Face" panose="02020602080505020303" pitchFamily="18" charset="0"/>
              </a:rPr>
              <a:t>, …, </a:t>
            </a:r>
            <a:r>
              <a:rPr lang="en-US" altLang="zh-CN" sz="2600" b="1" dirty="0">
                <a:solidFill>
                  <a:srgbClr val="0070C0"/>
                </a:solidFill>
                <a:latin typeface="Baskerville Old Face" panose="02020602080505020303" pitchFamily="18" charset="0"/>
              </a:rPr>
              <a:t>else).</a:t>
            </a:r>
            <a:endParaRPr lang="en-US" altLang="zh-CN" sz="2600" b="1" dirty="0">
              <a:solidFill>
                <a:srgbClr val="0070C0"/>
              </a:solidFill>
              <a:latin typeface="Baskerville Old Face" panose="02020602080505020303" pitchFamily="18" charset="0"/>
            </a:endParaRPr>
          </a:p>
          <a:p>
            <a:pPr marL="457200" lvl="1" indent="0">
              <a:buClr>
                <a:srgbClr val="7030A0"/>
              </a:buClr>
              <a:buNone/>
            </a:pPr>
            <a:endParaRPr lang="en-US" altLang="zh-CN" sz="2200" b="1" dirty="0">
              <a:solidFill>
                <a:srgbClr val="0070C0"/>
              </a:solidFill>
              <a:latin typeface="Baskerville Old Face" panose="02020602080505020303" pitchFamily="18" charset="0"/>
            </a:endParaRPr>
          </a:p>
        </p:txBody>
      </p:sp>
      <p:pic>
        <p:nvPicPr>
          <p:cNvPr id="9" name="Picture 8"/>
          <p:cNvPicPr>
            <a:picLocks noChangeAspect="1"/>
          </p:cNvPicPr>
          <p:nvPr/>
        </p:nvPicPr>
        <p:blipFill>
          <a:blip r:embed="rId6"/>
          <a:stretch>
            <a:fillRect/>
          </a:stretch>
        </p:blipFill>
        <p:spPr>
          <a:xfrm>
            <a:off x="1498600" y="3754120"/>
            <a:ext cx="6453505" cy="962660"/>
          </a:xfrm>
          <a:prstGeom prst="rect">
            <a:avLst/>
          </a:prstGeom>
        </p:spPr>
      </p:pic>
      <p:pic>
        <p:nvPicPr>
          <p:cNvPr id="10" name="Picture 9"/>
          <p:cNvPicPr>
            <a:picLocks noChangeAspect="1"/>
          </p:cNvPicPr>
          <p:nvPr/>
        </p:nvPicPr>
        <p:blipFill>
          <a:blip r:embed="rId7"/>
          <a:stretch>
            <a:fillRect/>
          </a:stretch>
        </p:blipFill>
        <p:spPr>
          <a:xfrm>
            <a:off x="1498600" y="5019040"/>
            <a:ext cx="5464810" cy="1319530"/>
          </a:xfrm>
          <a:prstGeom prst="rect">
            <a:avLst/>
          </a:prstGeom>
        </p:spPr>
      </p:pic>
      <p:pic>
        <p:nvPicPr>
          <p:cNvPr id="11" name="Picture 10"/>
          <p:cNvPicPr>
            <a:picLocks noChangeAspect="1"/>
          </p:cNvPicPr>
          <p:nvPr/>
        </p:nvPicPr>
        <p:blipFill>
          <a:blip r:embed="rId8"/>
          <a:stretch>
            <a:fillRect/>
          </a:stretch>
        </p:blipFill>
        <p:spPr>
          <a:xfrm>
            <a:off x="7689215" y="5019040"/>
            <a:ext cx="3401695" cy="16776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1"/>
          <a:stretch>
            <a:fillRect/>
          </a:stretch>
        </p:blipFill>
        <p:spPr>
          <a:xfrm>
            <a:off x="6404058" y="3149074"/>
            <a:ext cx="4185269" cy="3577287"/>
          </a:xfrm>
          <a:prstGeom prst="rect">
            <a:avLst/>
          </a:prstGeom>
        </p:spPr>
      </p:pic>
      <p:sp>
        <p:nvSpPr>
          <p:cNvPr id="26" name="Rectangle 25"/>
          <p:cNvSpPr/>
          <p:nvPr/>
        </p:nvSpPr>
        <p:spPr>
          <a:xfrm>
            <a:off x="8634095" y="3493135"/>
            <a:ext cx="3117850" cy="1097280"/>
          </a:xfrm>
          <a:prstGeom prst="rect">
            <a:avLst/>
          </a:prstGeom>
          <a:effectLst>
            <a:glow rad="101600">
              <a:schemeClr val="accent3">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7" name="Rectangle 26"/>
          <p:cNvSpPr/>
          <p:nvPr/>
        </p:nvSpPr>
        <p:spPr>
          <a:xfrm>
            <a:off x="9478645" y="4914900"/>
            <a:ext cx="2623185" cy="1811655"/>
          </a:xfrm>
          <a:prstGeom prst="rect">
            <a:avLst/>
          </a:prstGeom>
          <a:effectLst>
            <a:glow rad="101600">
              <a:schemeClr val="accent3">
                <a:satMod val="175000"/>
                <a:alpha val="40000"/>
              </a:schemeClr>
            </a:glo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5" name="Rectangle 24"/>
          <p:cNvSpPr/>
          <p:nvPr/>
        </p:nvSpPr>
        <p:spPr>
          <a:xfrm>
            <a:off x="8042275" y="2066925"/>
            <a:ext cx="3461385" cy="1292225"/>
          </a:xfrm>
          <a:prstGeom prst="rect">
            <a:avLst/>
          </a:prstGeom>
          <a:effectLst>
            <a:innerShdw blurRad="63500" dist="50800" dir="13500000">
              <a:prstClr val="black">
                <a:alpha val="50000"/>
              </a:prstClr>
            </a:innerShdw>
          </a:effectLst>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aphicFrame>
        <p:nvGraphicFramePr>
          <p:cNvPr id="4" name="Diagram 3"/>
          <p:cNvGraphicFramePr/>
          <p:nvPr/>
        </p:nvGraphicFramePr>
        <p:xfrm>
          <a:off x="1" y="105509"/>
          <a:ext cx="12192000" cy="16855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2"/>
          <p:cNvSpPr txBox="1"/>
          <p:nvPr/>
        </p:nvSpPr>
        <p:spPr>
          <a:xfrm>
            <a:off x="766115" y="1615207"/>
            <a:ext cx="9823701" cy="2097793"/>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Use loops to execute statements repeatedly.</a:t>
            </a:r>
            <a:endParaRPr lang="en-US" altLang="zh-CN" sz="2400" b="1" dirty="0">
              <a:solidFill>
                <a:srgbClr val="0070C0"/>
              </a:solidFill>
              <a:latin typeface="Baskerville Old Face" panose="02020602080505020303" pitchFamily="18" charset="0"/>
            </a:endParaRPr>
          </a:p>
        </p:txBody>
      </p:sp>
      <p:grpSp>
        <p:nvGrpSpPr>
          <p:cNvPr id="6" name="Group 5"/>
          <p:cNvGrpSpPr/>
          <p:nvPr/>
        </p:nvGrpSpPr>
        <p:grpSpPr>
          <a:xfrm>
            <a:off x="987787" y="305931"/>
            <a:ext cx="10515600" cy="1146600"/>
            <a:chOff x="0" y="1783"/>
            <a:chExt cx="10515600" cy="1146600"/>
          </a:xfrm>
        </p:grpSpPr>
        <p:sp>
          <p:nvSpPr>
            <p:cNvPr id="7" name="Rounded Rectangle 6"/>
            <p:cNvSpPr/>
            <p:nvPr/>
          </p:nvSpPr>
          <p:spPr>
            <a:xfrm>
              <a:off x="0" y="1783"/>
              <a:ext cx="10515600" cy="1146600"/>
            </a:xfrm>
            <a:prstGeom prst="roundRect">
              <a:avLst/>
            </a:prstGeom>
            <a:solidFill>
              <a:schemeClr val="accent1">
                <a:lumMod val="75000"/>
                <a:alpha val="90000"/>
              </a:schemeClr>
            </a:solidFill>
          </p:spPr>
          <p:style>
            <a:lnRef idx="2">
              <a:schemeClr val="lt1">
                <a:hueOff val="0"/>
                <a:satOff val="0"/>
                <a:lumOff val="0"/>
                <a:alphaOff val="0"/>
              </a:schemeClr>
            </a:lnRef>
            <a:fillRef idx="1">
              <a:scrgbClr r="0" g="0" b="0"/>
            </a:fillRef>
            <a:effectRef idx="0">
              <a:schemeClr val="accent5">
                <a:alpha val="90000"/>
                <a:hueOff val="0"/>
                <a:satOff val="0"/>
                <a:lumOff val="0"/>
                <a:alphaOff val="0"/>
              </a:schemeClr>
            </a:effectRef>
            <a:fontRef idx="minor">
              <a:schemeClr val="lt1"/>
            </a:fontRef>
          </p:style>
        </p:sp>
        <p:sp>
          <p:nvSpPr>
            <p:cNvPr id="8" name="Rounded Rectangle 4"/>
            <p:cNvSpPr txBox="1"/>
            <p:nvPr/>
          </p:nvSpPr>
          <p:spPr>
            <a:xfrm>
              <a:off x="55972" y="57755"/>
              <a:ext cx="10403656" cy="10346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00B050"/>
                  </a:solidFill>
                </a:rPr>
                <a:t>3.Repeated flow</a:t>
              </a:r>
              <a:endParaRPr lang="en-US" sz="4900" kern="1200" dirty="0">
                <a:solidFill>
                  <a:srgbClr val="00B050"/>
                </a:solidFill>
              </a:endParaRPr>
            </a:p>
          </p:txBody>
        </p:sp>
      </p:grpSp>
      <p:pic>
        <p:nvPicPr>
          <p:cNvPr id="2" name="Picture 1"/>
          <p:cNvPicPr>
            <a:picLocks noChangeAspect="1"/>
          </p:cNvPicPr>
          <p:nvPr/>
        </p:nvPicPr>
        <p:blipFill>
          <a:blip r:embed="rId7"/>
          <a:stretch>
            <a:fillRect/>
          </a:stretch>
        </p:blipFill>
        <p:spPr>
          <a:xfrm>
            <a:off x="1248931" y="2256222"/>
            <a:ext cx="2501390" cy="646777"/>
          </a:xfrm>
          <a:prstGeom prst="rect">
            <a:avLst/>
          </a:prstGeom>
        </p:spPr>
      </p:pic>
      <p:pic>
        <p:nvPicPr>
          <p:cNvPr id="3" name="Picture 2"/>
          <p:cNvPicPr>
            <a:picLocks noChangeAspect="1"/>
          </p:cNvPicPr>
          <p:nvPr/>
        </p:nvPicPr>
        <p:blipFill>
          <a:blip r:embed="rId8"/>
          <a:stretch>
            <a:fillRect/>
          </a:stretch>
        </p:blipFill>
        <p:spPr>
          <a:xfrm>
            <a:off x="1248948" y="3068453"/>
            <a:ext cx="4839138" cy="857174"/>
          </a:xfrm>
          <a:prstGeom prst="rect">
            <a:avLst/>
          </a:prstGeom>
        </p:spPr>
      </p:pic>
      <p:pic>
        <p:nvPicPr>
          <p:cNvPr id="11" name="Picture 10"/>
          <p:cNvPicPr>
            <a:picLocks noChangeAspect="1"/>
          </p:cNvPicPr>
          <p:nvPr/>
        </p:nvPicPr>
        <p:blipFill>
          <a:blip r:embed="rId9"/>
          <a:stretch>
            <a:fillRect/>
          </a:stretch>
        </p:blipFill>
        <p:spPr>
          <a:xfrm>
            <a:off x="1249263" y="4281812"/>
            <a:ext cx="4761213" cy="857174"/>
          </a:xfrm>
          <a:prstGeom prst="rect">
            <a:avLst/>
          </a:prstGeom>
        </p:spPr>
      </p:pic>
      <p:pic>
        <p:nvPicPr>
          <p:cNvPr id="12" name="Picture 11"/>
          <p:cNvPicPr>
            <a:picLocks noChangeAspect="1"/>
          </p:cNvPicPr>
          <p:nvPr/>
        </p:nvPicPr>
        <p:blipFill>
          <a:blip r:embed="rId10"/>
          <a:stretch>
            <a:fillRect/>
          </a:stretch>
        </p:blipFill>
        <p:spPr>
          <a:xfrm>
            <a:off x="1249263" y="5376199"/>
            <a:ext cx="4761213" cy="1262383"/>
          </a:xfrm>
          <a:prstGeom prst="rect">
            <a:avLst/>
          </a:prstGeom>
        </p:spPr>
      </p:pic>
      <p:sp>
        <p:nvSpPr>
          <p:cNvPr id="13" name="4-Point Star 12"/>
          <p:cNvSpPr/>
          <p:nvPr/>
        </p:nvSpPr>
        <p:spPr>
          <a:xfrm>
            <a:off x="766115" y="2426283"/>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4-Point Star 13"/>
          <p:cNvSpPr/>
          <p:nvPr/>
        </p:nvSpPr>
        <p:spPr>
          <a:xfrm>
            <a:off x="788480" y="4355043"/>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4-Point Star 17"/>
          <p:cNvSpPr/>
          <p:nvPr/>
        </p:nvSpPr>
        <p:spPr>
          <a:xfrm>
            <a:off x="5899594" y="3220437"/>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6155055" y="2195195"/>
            <a:ext cx="1506855" cy="706755"/>
          </a:xfrm>
          <a:prstGeom prst="rect">
            <a:avLst/>
          </a:prstGeom>
          <a:effectLst>
            <a:innerShdw blurRad="63500" dist="50800" dir="16200000">
              <a:prstClr val="black">
                <a:alpha val="50000"/>
              </a:prstClr>
            </a:innerShdw>
          </a:effectLst>
        </p:spPr>
        <p:style>
          <a:lnRef idx="3">
            <a:schemeClr val="lt1"/>
          </a:lnRef>
          <a:fillRef idx="1">
            <a:schemeClr val="accent5"/>
          </a:fillRef>
          <a:effectRef idx="1">
            <a:schemeClr val="accent5"/>
          </a:effectRef>
          <a:fontRef idx="minor">
            <a:schemeClr val="lt1"/>
          </a:fontRef>
        </p:style>
        <p:txBody>
          <a:bodyPr wrap="square" rtlCol="0">
            <a:spAutoFit/>
          </a:bodyPr>
          <a:lstStyle/>
          <a:p>
            <a:r>
              <a:rPr lang="en-US" altLang="zh-CN" sz="2000" b="1" i="1" dirty="0" smtClean="0">
                <a:solidFill>
                  <a:srgbClr val="002060"/>
                </a:solidFill>
              </a:rPr>
              <a:t>About range()</a:t>
            </a:r>
            <a:endParaRPr lang="en-US" altLang="zh-CN" sz="2000" b="1" i="1" dirty="0" smtClean="0">
              <a:solidFill>
                <a:srgbClr val="002060"/>
              </a:solidFill>
            </a:endParaRPr>
          </a:p>
        </p:txBody>
      </p:sp>
      <p:sp>
        <p:nvSpPr>
          <p:cNvPr id="20" name="TextBox 19"/>
          <p:cNvSpPr txBox="1"/>
          <p:nvPr/>
        </p:nvSpPr>
        <p:spPr>
          <a:xfrm>
            <a:off x="8742045" y="3575050"/>
            <a:ext cx="2875915" cy="1014730"/>
          </a:xfrm>
          <a:prstGeom prst="rect">
            <a:avLst/>
          </a:prstGeom>
          <a:noFill/>
        </p:spPr>
        <p:txBody>
          <a:bodyPr wrap="square" rtlCol="0">
            <a:spAutoFit/>
          </a:bodyPr>
          <a:lstStyle/>
          <a:p>
            <a:r>
              <a:rPr lang="en-US" altLang="zh-CN" sz="2000" b="1" i="1" dirty="0" smtClean="0">
                <a:solidFill>
                  <a:srgbClr val="002060"/>
                </a:solidFill>
              </a:rPr>
              <a:t>*range() can be changed into list types</a:t>
            </a:r>
            <a:endParaRPr lang="zh-CN" altLang="en-US" sz="2000" b="1" i="1" dirty="0">
              <a:solidFill>
                <a:srgbClr val="002060"/>
              </a:solidFill>
            </a:endParaRPr>
          </a:p>
        </p:txBody>
      </p:sp>
      <p:sp>
        <p:nvSpPr>
          <p:cNvPr id="21" name="TextBox 20"/>
          <p:cNvSpPr txBox="1"/>
          <p:nvPr/>
        </p:nvSpPr>
        <p:spPr>
          <a:xfrm>
            <a:off x="9478645" y="4973320"/>
            <a:ext cx="2623820" cy="1753235"/>
          </a:xfrm>
          <a:prstGeom prst="rect">
            <a:avLst/>
          </a:prstGeom>
          <a:noFill/>
        </p:spPr>
        <p:txBody>
          <a:bodyPr wrap="square" rtlCol="0">
            <a:spAutoFit/>
          </a:bodyPr>
          <a:lstStyle/>
          <a:p>
            <a:r>
              <a:rPr lang="en-US" altLang="zh-CN" b="1" i="1" dirty="0" smtClean="0">
                <a:solidFill>
                  <a:srgbClr val="FF0000"/>
                </a:solidFill>
              </a:rPr>
              <a:t>*range(</a:t>
            </a:r>
            <a:r>
              <a:rPr lang="en-US" altLang="zh-CN" b="1" i="1" dirty="0" err="1" smtClean="0">
                <a:solidFill>
                  <a:srgbClr val="FF0000"/>
                </a:solidFill>
              </a:rPr>
              <a:t>init</a:t>
            </a:r>
            <a:r>
              <a:rPr lang="en-US" altLang="zh-CN" b="1" i="1" dirty="0" smtClean="0">
                <a:solidFill>
                  <a:srgbClr val="FF0000"/>
                </a:solidFill>
              </a:rPr>
              <a:t>, end) means from </a:t>
            </a:r>
            <a:r>
              <a:rPr lang="en-US" altLang="zh-CN" b="1" i="1" u="sng" dirty="0" err="1" smtClean="0">
                <a:solidFill>
                  <a:srgbClr val="FF0000"/>
                </a:solidFill>
              </a:rPr>
              <a:t>init</a:t>
            </a:r>
            <a:r>
              <a:rPr lang="en-US" altLang="zh-CN" b="1" i="1" dirty="0" smtClean="0">
                <a:solidFill>
                  <a:srgbClr val="FF0000"/>
                </a:solidFill>
              </a:rPr>
              <a:t> to </a:t>
            </a:r>
            <a:r>
              <a:rPr lang="en-US" altLang="zh-CN" b="1" i="1" u="sng" dirty="0" smtClean="0">
                <a:solidFill>
                  <a:srgbClr val="FF0000"/>
                </a:solidFill>
              </a:rPr>
              <a:t>end-1;</a:t>
            </a:r>
            <a:r>
              <a:rPr lang="en-US" altLang="zh-CN" b="1" i="1" dirty="0" smtClean="0">
                <a:solidFill>
                  <a:srgbClr val="FF0000"/>
                </a:solidFill>
              </a:rPr>
              <a:t> </a:t>
            </a:r>
            <a:endParaRPr lang="en-US" altLang="zh-CN" b="1" i="1" dirty="0" smtClean="0">
              <a:solidFill>
                <a:srgbClr val="FF0000"/>
              </a:solidFill>
            </a:endParaRPr>
          </a:p>
          <a:p>
            <a:r>
              <a:rPr lang="en-US" altLang="zh-CN" b="1" i="1" dirty="0" smtClean="0">
                <a:solidFill>
                  <a:srgbClr val="FF0000"/>
                </a:solidFill>
              </a:rPr>
              <a:t>*range(</a:t>
            </a:r>
            <a:r>
              <a:rPr lang="en-US" altLang="zh-CN" b="1" i="1" dirty="0" err="1" smtClean="0">
                <a:solidFill>
                  <a:srgbClr val="FF0000"/>
                </a:solidFill>
              </a:rPr>
              <a:t>init</a:t>
            </a:r>
            <a:r>
              <a:rPr lang="en-US" altLang="zh-CN" b="1" i="1" dirty="0" smtClean="0">
                <a:solidFill>
                  <a:srgbClr val="FF0000"/>
                </a:solidFill>
              </a:rPr>
              <a:t>, end, -1) means from </a:t>
            </a:r>
            <a:r>
              <a:rPr lang="en-US" altLang="zh-CN" b="1" i="1" u="sng" dirty="0" err="1" smtClean="0">
                <a:solidFill>
                  <a:srgbClr val="FF0000"/>
                </a:solidFill>
              </a:rPr>
              <a:t>init</a:t>
            </a:r>
            <a:r>
              <a:rPr lang="en-US" altLang="zh-CN" b="1" i="1" dirty="0" smtClean="0">
                <a:solidFill>
                  <a:srgbClr val="FF0000"/>
                </a:solidFill>
              </a:rPr>
              <a:t> to </a:t>
            </a:r>
            <a:r>
              <a:rPr lang="en-US" altLang="zh-CN" b="1" i="1" u="sng" dirty="0" smtClean="0">
                <a:solidFill>
                  <a:srgbClr val="FF0000"/>
                </a:solidFill>
              </a:rPr>
              <a:t>end+1</a:t>
            </a:r>
            <a:r>
              <a:rPr lang="en-US" altLang="zh-CN" b="1" i="1" dirty="0" smtClean="0">
                <a:solidFill>
                  <a:srgbClr val="FF0000"/>
                </a:solidFill>
              </a:rPr>
              <a:t> step=-1.</a:t>
            </a:r>
            <a:endParaRPr lang="en-US" altLang="zh-CN" b="1" i="1" dirty="0" smtClean="0">
              <a:solidFill>
                <a:srgbClr val="FF0000"/>
              </a:solidFill>
            </a:endParaRPr>
          </a:p>
        </p:txBody>
      </p:sp>
      <p:sp>
        <p:nvSpPr>
          <p:cNvPr id="22" name="TextBox 21"/>
          <p:cNvSpPr txBox="1"/>
          <p:nvPr/>
        </p:nvSpPr>
        <p:spPr>
          <a:xfrm>
            <a:off x="8128000" y="2104390"/>
            <a:ext cx="3319780" cy="1322070"/>
          </a:xfrm>
          <a:prstGeom prst="rect">
            <a:avLst/>
          </a:prstGeom>
          <a:noFill/>
        </p:spPr>
        <p:txBody>
          <a:bodyPr wrap="square" rtlCol="0">
            <a:spAutoFit/>
          </a:bodyPr>
          <a:lstStyle/>
          <a:p>
            <a:r>
              <a:rPr lang="en-US" altLang="zh-CN" sz="2000" b="1" i="1" dirty="0" smtClean="0">
                <a:solidFill>
                  <a:srgbClr val="002060"/>
                </a:solidFill>
              </a:rPr>
              <a:t>* In range(</a:t>
            </a:r>
            <a:r>
              <a:rPr lang="en-US" altLang="zh-CN" sz="2000" b="1" i="1" dirty="0" err="1" smtClean="0">
                <a:solidFill>
                  <a:srgbClr val="002060"/>
                </a:solidFill>
              </a:rPr>
              <a:t>init</a:t>
            </a:r>
            <a:r>
              <a:rPr lang="en-US" altLang="zh-CN" sz="2000" b="1" i="1" dirty="0" smtClean="0">
                <a:solidFill>
                  <a:srgbClr val="002060"/>
                </a:solidFill>
              </a:rPr>
              <a:t>, end, step), “</a:t>
            </a:r>
            <a:r>
              <a:rPr lang="en-US" altLang="zh-CN" sz="2000" b="1" i="1" dirty="0" err="1" smtClean="0">
                <a:solidFill>
                  <a:srgbClr val="002060"/>
                </a:solidFill>
              </a:rPr>
              <a:t>init</a:t>
            </a:r>
            <a:r>
              <a:rPr lang="en-US" altLang="zh-CN" sz="2000" b="1" i="1" dirty="0" smtClean="0">
                <a:solidFill>
                  <a:srgbClr val="002060"/>
                </a:solidFill>
              </a:rPr>
              <a:t>” is included but “end” is not.</a:t>
            </a:r>
            <a:endParaRPr lang="zh-CN" altLang="en-US" sz="2000" b="1" i="1" dirty="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ppt_x"/>
                                          </p:val>
                                        </p:tav>
                                        <p:tav tm="100000">
                                          <p:val>
                                            <p:strVal val="#ppt_x"/>
                                          </p:val>
                                        </p:tav>
                                      </p:tavLst>
                                    </p:anim>
                                    <p:anim calcmode="lin" valueType="num">
                                      <p:cBhvr additive="base">
                                        <p:cTn id="2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ppt_x"/>
                                          </p:val>
                                        </p:tav>
                                        <p:tav tm="100000">
                                          <p:val>
                                            <p:strVal val="#ppt_x"/>
                                          </p:val>
                                        </p:tav>
                                      </p:tavLst>
                                    </p:anim>
                                    <p:anim calcmode="lin" valueType="num">
                                      <p:cBhvr additive="base">
                                        <p:cTn id="46" dur="500" fill="hold"/>
                                        <p:tgtEl>
                                          <p:spTgt spid="19"/>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ppt_x"/>
                                          </p:val>
                                        </p:tav>
                                        <p:tav tm="100000">
                                          <p:val>
                                            <p:strVal val="#ppt_x"/>
                                          </p:val>
                                        </p:tav>
                                      </p:tavLst>
                                    </p:anim>
                                    <p:anim calcmode="lin" valueType="num">
                                      <p:cBhvr additive="base">
                                        <p:cTn id="56" dur="5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additive="base">
                                        <p:cTn id="79" dur="500" fill="hold"/>
                                        <p:tgtEl>
                                          <p:spTgt spid="21"/>
                                        </p:tgtEl>
                                        <p:attrNameLst>
                                          <p:attrName>ppt_x</p:attrName>
                                        </p:attrNameLst>
                                      </p:cBhvr>
                                      <p:tavLst>
                                        <p:tav tm="0">
                                          <p:val>
                                            <p:strVal val="#ppt_x"/>
                                          </p:val>
                                        </p:tav>
                                        <p:tav tm="100000">
                                          <p:val>
                                            <p:strVal val="#ppt_x"/>
                                          </p:val>
                                        </p:tav>
                                      </p:tavLst>
                                    </p:anim>
                                    <p:anim calcmode="lin" valueType="num">
                                      <p:cBhvr additive="base">
                                        <p:cTn id="8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bldLvl="0" animBg="1"/>
      <p:bldP spid="27" grpId="0" bldLvl="0" animBg="1"/>
      <p:bldP spid="25" grpId="0" bldLvl="0" animBg="1"/>
      <p:bldP spid="5" grpId="0"/>
      <p:bldP spid="13" grpId="0" animBg="1"/>
      <p:bldP spid="14" grpId="0" bldLvl="0" animBg="1"/>
      <p:bldP spid="18" grpId="0" animBg="1"/>
      <p:bldP spid="19" grpId="0" bldLvl="0" animBg="1"/>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 y="105509"/>
          <a:ext cx="12192000" cy="16855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Content Placeholder 2"/>
          <p:cNvSpPr txBox="1"/>
          <p:nvPr/>
        </p:nvSpPr>
        <p:spPr>
          <a:xfrm>
            <a:off x="902397" y="1659133"/>
            <a:ext cx="5938018" cy="5058189"/>
          </a:xfrm>
          <a:prstGeom prst="rect">
            <a:avLst/>
          </a:prstGeom>
        </p:spPr>
        <p:txBody>
          <a:bodyPr vert="horz" lIns="91440" tIns="45720" rIns="91440" bIns="45720" rtlCol="0">
            <a:normAutofit fontScale="90000"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In Python, break and continue statements can alter the flow of a normal loop.</a:t>
            </a:r>
            <a:endParaRPr lang="en-US" altLang="zh-CN" sz="26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The break statement </a:t>
            </a:r>
            <a:r>
              <a:rPr lang="en-US" altLang="zh-CN" sz="2600" b="1" dirty="0" smtClean="0">
                <a:solidFill>
                  <a:srgbClr val="FF0000"/>
                </a:solidFill>
                <a:latin typeface="Baskerville Old Face" panose="02020602080505020303" pitchFamily="18" charset="0"/>
              </a:rPr>
              <a:t>terminates the loop </a:t>
            </a:r>
            <a:r>
              <a:rPr lang="en-US" altLang="zh-CN" sz="2600" b="1" dirty="0" smtClean="0">
                <a:solidFill>
                  <a:srgbClr val="0070C0"/>
                </a:solidFill>
                <a:latin typeface="Baskerville Old Face" panose="02020602080505020303" pitchFamily="18" charset="0"/>
              </a:rPr>
              <a:t>containing it. Control of the program flows to the statement immediately after the body of the loop.</a:t>
            </a:r>
            <a:endParaRPr lang="en-US" altLang="zh-CN" sz="26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2600" b="1" dirty="0" smtClean="0">
                <a:solidFill>
                  <a:srgbClr val="0070C0"/>
                </a:solidFill>
                <a:latin typeface="Baskerville Old Face" panose="02020602080505020303" pitchFamily="18" charset="0"/>
              </a:rPr>
              <a:t>The continue statement is used to </a:t>
            </a:r>
            <a:r>
              <a:rPr lang="en-US" altLang="zh-CN" sz="2600" b="1" dirty="0" smtClean="0">
                <a:solidFill>
                  <a:srgbClr val="FF0000"/>
                </a:solidFill>
                <a:latin typeface="Baskerville Old Face" panose="02020602080505020303" pitchFamily="18" charset="0"/>
              </a:rPr>
              <a:t>skip the rest of the code inside a loop </a:t>
            </a:r>
            <a:r>
              <a:rPr lang="en-US" altLang="zh-CN" sz="2600" b="1" dirty="0" smtClean="0">
                <a:solidFill>
                  <a:srgbClr val="0070C0"/>
                </a:solidFill>
                <a:latin typeface="Baskerville Old Face" panose="02020602080505020303" pitchFamily="18" charset="0"/>
              </a:rPr>
              <a:t>for the current iteration only. Loop does not terminate but continues on with the next iteration.</a:t>
            </a:r>
            <a:endParaRPr lang="en-US" altLang="zh-CN" sz="2400" b="1" dirty="0">
              <a:solidFill>
                <a:srgbClr val="0070C0"/>
              </a:solidFill>
              <a:latin typeface="Baskerville Old Face" panose="02020602080505020303" pitchFamily="18" charset="0"/>
            </a:endParaRPr>
          </a:p>
        </p:txBody>
      </p:sp>
      <p:grpSp>
        <p:nvGrpSpPr>
          <p:cNvPr id="6" name="Group 5"/>
          <p:cNvGrpSpPr/>
          <p:nvPr/>
        </p:nvGrpSpPr>
        <p:grpSpPr>
          <a:xfrm>
            <a:off x="987787" y="305931"/>
            <a:ext cx="10515600" cy="1146600"/>
            <a:chOff x="0" y="1783"/>
            <a:chExt cx="10515600" cy="1146600"/>
          </a:xfrm>
        </p:grpSpPr>
        <p:sp>
          <p:nvSpPr>
            <p:cNvPr id="7" name="Rounded Rectangle 6"/>
            <p:cNvSpPr/>
            <p:nvPr/>
          </p:nvSpPr>
          <p:spPr>
            <a:xfrm>
              <a:off x="0" y="1783"/>
              <a:ext cx="10515600" cy="1146600"/>
            </a:xfrm>
            <a:prstGeom prst="roundRect">
              <a:avLst/>
            </a:prstGeom>
            <a:solidFill>
              <a:schemeClr val="accent1">
                <a:lumMod val="75000"/>
                <a:alpha val="90000"/>
              </a:schemeClr>
            </a:solidFill>
          </p:spPr>
          <p:style>
            <a:lnRef idx="2">
              <a:schemeClr val="lt1">
                <a:hueOff val="0"/>
                <a:satOff val="0"/>
                <a:lumOff val="0"/>
                <a:alphaOff val="0"/>
              </a:schemeClr>
            </a:lnRef>
            <a:fillRef idx="1">
              <a:scrgbClr r="0" g="0" b="0"/>
            </a:fillRef>
            <a:effectRef idx="0">
              <a:schemeClr val="accent5">
                <a:alpha val="90000"/>
                <a:hueOff val="0"/>
                <a:satOff val="0"/>
                <a:lumOff val="0"/>
                <a:alphaOff val="0"/>
              </a:schemeClr>
            </a:effectRef>
            <a:fontRef idx="minor">
              <a:schemeClr val="lt1"/>
            </a:fontRef>
          </p:style>
        </p:sp>
        <p:sp>
          <p:nvSpPr>
            <p:cNvPr id="8" name="Rounded Rectangle 4"/>
            <p:cNvSpPr txBox="1"/>
            <p:nvPr/>
          </p:nvSpPr>
          <p:spPr>
            <a:xfrm>
              <a:off x="55972" y="57755"/>
              <a:ext cx="10403656" cy="10346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kern="1200" dirty="0" smtClean="0">
                  <a:solidFill>
                    <a:srgbClr val="00B050"/>
                  </a:solidFill>
                </a:rPr>
                <a:t>4.Break and Continue</a:t>
              </a:r>
              <a:endParaRPr lang="en-US" sz="4900" kern="1200" dirty="0">
                <a:solidFill>
                  <a:srgbClr val="00B050"/>
                </a:solidFill>
              </a:endParaRPr>
            </a:p>
          </p:txBody>
        </p:sp>
      </p:grpSp>
      <p:pic>
        <p:nvPicPr>
          <p:cNvPr id="3" name="Picture 2"/>
          <p:cNvPicPr>
            <a:picLocks noChangeAspect="1"/>
          </p:cNvPicPr>
          <p:nvPr/>
        </p:nvPicPr>
        <p:blipFill>
          <a:blip r:embed="rId6"/>
          <a:stretch>
            <a:fillRect/>
          </a:stretch>
        </p:blipFill>
        <p:spPr>
          <a:xfrm>
            <a:off x="7082918" y="1651827"/>
            <a:ext cx="2280327" cy="2620266"/>
          </a:xfrm>
          <a:prstGeom prst="rect">
            <a:avLst/>
          </a:prstGeom>
        </p:spPr>
      </p:pic>
      <p:pic>
        <p:nvPicPr>
          <p:cNvPr id="9" name="Picture 8"/>
          <p:cNvPicPr>
            <a:picLocks noChangeAspect="1"/>
          </p:cNvPicPr>
          <p:nvPr/>
        </p:nvPicPr>
        <p:blipFill>
          <a:blip r:embed="rId7"/>
          <a:stretch>
            <a:fillRect/>
          </a:stretch>
        </p:blipFill>
        <p:spPr>
          <a:xfrm>
            <a:off x="9577318" y="1651825"/>
            <a:ext cx="2271306" cy="2602562"/>
          </a:xfrm>
          <a:prstGeom prst="rect">
            <a:avLst/>
          </a:prstGeom>
        </p:spPr>
      </p:pic>
      <p:pic>
        <p:nvPicPr>
          <p:cNvPr id="10" name="Picture 9"/>
          <p:cNvPicPr>
            <a:picLocks noChangeAspect="1"/>
          </p:cNvPicPr>
          <p:nvPr/>
        </p:nvPicPr>
        <p:blipFill>
          <a:blip r:embed="rId8"/>
          <a:stretch>
            <a:fillRect/>
          </a:stretch>
        </p:blipFill>
        <p:spPr>
          <a:xfrm>
            <a:off x="7082917" y="4494507"/>
            <a:ext cx="2280328" cy="2275572"/>
          </a:xfrm>
          <a:prstGeom prst="rect">
            <a:avLst/>
          </a:prstGeom>
        </p:spPr>
      </p:pic>
      <p:pic>
        <p:nvPicPr>
          <p:cNvPr id="11" name="Picture 10"/>
          <p:cNvPicPr>
            <a:picLocks noChangeAspect="1"/>
          </p:cNvPicPr>
          <p:nvPr/>
        </p:nvPicPr>
        <p:blipFill>
          <a:blip r:embed="rId9"/>
          <a:stretch>
            <a:fillRect/>
          </a:stretch>
        </p:blipFill>
        <p:spPr>
          <a:xfrm>
            <a:off x="9605747" y="4494507"/>
            <a:ext cx="2242877" cy="2275572"/>
          </a:xfrm>
          <a:prstGeom prst="rect">
            <a:avLst/>
          </a:prstGeom>
        </p:spPr>
      </p:pic>
      <p:sp>
        <p:nvSpPr>
          <p:cNvPr id="12" name="TextBox 11"/>
          <p:cNvSpPr txBox="1"/>
          <p:nvPr/>
        </p:nvSpPr>
        <p:spPr>
          <a:xfrm>
            <a:off x="7651802" y="1285787"/>
            <a:ext cx="1925516" cy="461665"/>
          </a:xfrm>
          <a:prstGeom prst="rect">
            <a:avLst/>
          </a:prstGeom>
          <a:noFill/>
        </p:spPr>
        <p:txBody>
          <a:bodyPr wrap="square" rtlCol="0">
            <a:spAutoFit/>
          </a:bodyPr>
          <a:lstStyle/>
          <a:p>
            <a:r>
              <a:rPr lang="en-US" altLang="zh-CN" sz="2400" b="1" i="1" dirty="0">
                <a:solidFill>
                  <a:srgbClr val="FFFF00"/>
                </a:solidFill>
              </a:rPr>
              <a:t>b</a:t>
            </a:r>
            <a:r>
              <a:rPr lang="en-US" altLang="zh-CN" sz="2400" b="1" i="1" dirty="0" smtClean="0">
                <a:solidFill>
                  <a:srgbClr val="FFFF00"/>
                </a:solidFill>
              </a:rPr>
              <a:t>reak</a:t>
            </a:r>
            <a:r>
              <a:rPr lang="en-US" altLang="zh-CN" dirty="0" smtClean="0"/>
              <a:t> </a:t>
            </a:r>
            <a:endParaRPr lang="zh-CN" altLang="en-US" dirty="0"/>
          </a:p>
        </p:txBody>
      </p:sp>
      <p:sp>
        <p:nvSpPr>
          <p:cNvPr id="13" name="TextBox 12"/>
          <p:cNvSpPr txBox="1"/>
          <p:nvPr/>
        </p:nvSpPr>
        <p:spPr>
          <a:xfrm>
            <a:off x="10011652" y="1277670"/>
            <a:ext cx="1925516" cy="461665"/>
          </a:xfrm>
          <a:prstGeom prst="rect">
            <a:avLst/>
          </a:prstGeom>
          <a:noFill/>
        </p:spPr>
        <p:txBody>
          <a:bodyPr wrap="square" rtlCol="0">
            <a:spAutoFit/>
          </a:bodyPr>
          <a:lstStyle/>
          <a:p>
            <a:r>
              <a:rPr lang="en-US" altLang="zh-CN" sz="2400" b="1" i="1" dirty="0" smtClean="0">
                <a:solidFill>
                  <a:srgbClr val="FFFF00"/>
                </a:solidFill>
              </a:rPr>
              <a:t>continue</a:t>
            </a:r>
            <a:r>
              <a:rPr lang="en-US" altLang="zh-CN" dirty="0" smtClean="0"/>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fill="hold"/>
                                        <p:tgtEl>
                                          <p:spTgt spid="11"/>
                                        </p:tgtEl>
                                        <p:attrNameLst>
                                          <p:attrName>ppt_x</p:attrName>
                                        </p:attrNameLst>
                                      </p:cBhvr>
                                      <p:tavLst>
                                        <p:tav tm="0">
                                          <p:val>
                                            <p:strVal val="#ppt_x"/>
                                          </p:val>
                                        </p:tav>
                                        <p:tav tm="100000">
                                          <p:val>
                                            <p:strVal val="#ppt_x"/>
                                          </p:val>
                                        </p:tav>
                                      </p:tavLst>
                                    </p:anim>
                                    <p:anim calcmode="lin" valueType="num">
                                      <p:cBhvr additive="base">
                                        <p:cTn id="4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 y="105509"/>
          <a:ext cx="12192000" cy="168551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5" name="Content Placeholder 2"/>
          <p:cNvSpPr txBox="1"/>
          <p:nvPr/>
        </p:nvSpPr>
        <p:spPr>
          <a:xfrm>
            <a:off x="893603" y="1676718"/>
            <a:ext cx="11222197" cy="2608186"/>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a:buClr>
                <a:srgbClr val="7030A0"/>
              </a:buClr>
              <a:buFont typeface="Wingdings" panose="05000000000000000000" pitchFamily="2" charset="2"/>
              <a:buChar char="Ø"/>
            </a:pPr>
            <a:r>
              <a:rPr lang="en-US" altLang="zh-CN" sz="2400" b="1" dirty="0" smtClean="0">
                <a:solidFill>
                  <a:srgbClr val="0070C0"/>
                </a:solidFill>
                <a:latin typeface="Baskerville Old Face" panose="02020602080505020303" pitchFamily="18" charset="0"/>
              </a:rPr>
              <a:t>Use try/except to capture the error in your code. </a:t>
            </a:r>
            <a:endParaRPr lang="en-US" altLang="zh-CN" sz="24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2400" b="1" dirty="0" smtClean="0">
                <a:solidFill>
                  <a:srgbClr val="0070C0"/>
                </a:solidFill>
                <a:latin typeface="Baskerville Old Face" panose="02020602080505020303" pitchFamily="18" charset="0"/>
              </a:rPr>
              <a:t>The </a:t>
            </a:r>
            <a:r>
              <a:rPr lang="en-US" altLang="zh-CN" sz="2400" b="1" dirty="0" smtClean="0">
                <a:solidFill>
                  <a:srgbClr val="FF0000"/>
                </a:solidFill>
                <a:latin typeface="Baskerville Old Face" panose="02020602080505020303" pitchFamily="18" charset="0"/>
              </a:rPr>
              <a:t>try</a:t>
            </a:r>
            <a:r>
              <a:rPr lang="en-US" altLang="zh-CN" sz="2400" b="1" dirty="0" smtClean="0">
                <a:solidFill>
                  <a:srgbClr val="0070C0"/>
                </a:solidFill>
                <a:latin typeface="Baskerville Old Face" panose="02020602080505020303" pitchFamily="18" charset="0"/>
              </a:rPr>
              <a:t> </a:t>
            </a:r>
            <a:r>
              <a:rPr lang="en-US" altLang="zh-CN" b="1" dirty="0" smtClean="0">
                <a:solidFill>
                  <a:srgbClr val="0070C0"/>
                </a:solidFill>
                <a:latin typeface="Baskerville Old Face" panose="02020602080505020303" pitchFamily="18" charset="0"/>
              </a:rPr>
              <a:t>block </a:t>
            </a:r>
            <a:r>
              <a:rPr lang="en-US" altLang="zh-CN" sz="2400" b="1" dirty="0" smtClean="0">
                <a:solidFill>
                  <a:srgbClr val="0070C0"/>
                </a:solidFill>
                <a:latin typeface="Baskerville Old Face" panose="02020602080505020303" pitchFamily="18" charset="0"/>
              </a:rPr>
              <a:t>lets you test a block of code for errors. If the code in it is good, it will run normally; </a:t>
            </a:r>
            <a:br>
              <a:rPr lang="en-US" altLang="zh-CN" sz="2400" b="1" dirty="0" smtClean="0">
                <a:solidFill>
                  <a:srgbClr val="0070C0"/>
                </a:solidFill>
                <a:latin typeface="Baskerville Old Face" panose="02020602080505020303" pitchFamily="18" charset="0"/>
              </a:rPr>
            </a:br>
            <a:r>
              <a:rPr lang="en-US" altLang="zh-CN" sz="2400" b="1" dirty="0" smtClean="0">
                <a:solidFill>
                  <a:srgbClr val="0070C0"/>
                </a:solidFill>
                <a:latin typeface="Baskerville Old Face" panose="02020602080505020303" pitchFamily="18" charset="0"/>
              </a:rPr>
              <a:t>otherwise, if with errors, it can be skipped, without the program being terminated.</a:t>
            </a:r>
            <a:endParaRPr lang="en-US" altLang="zh-CN" sz="24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r>
              <a:rPr lang="en-US" altLang="zh-CN" sz="2400" b="1" dirty="0" smtClean="0">
                <a:solidFill>
                  <a:srgbClr val="0070C0"/>
                </a:solidFill>
                <a:latin typeface="Baskerville Old Face" panose="02020602080505020303" pitchFamily="18" charset="0"/>
              </a:rPr>
              <a:t>The </a:t>
            </a:r>
            <a:r>
              <a:rPr lang="en-US" altLang="zh-CN" sz="2400" b="1" dirty="0" smtClean="0">
                <a:solidFill>
                  <a:srgbClr val="FF0000"/>
                </a:solidFill>
                <a:latin typeface="Baskerville Old Face" panose="02020602080505020303" pitchFamily="18" charset="0"/>
              </a:rPr>
              <a:t>except</a:t>
            </a:r>
            <a:r>
              <a:rPr lang="en-US" altLang="zh-CN" sz="2400" b="1" dirty="0" smtClean="0">
                <a:solidFill>
                  <a:srgbClr val="0070C0"/>
                </a:solidFill>
                <a:latin typeface="Baskerville Old Face" panose="02020602080505020303" pitchFamily="18" charset="0"/>
              </a:rPr>
              <a:t> block lets you handle the error.</a:t>
            </a:r>
            <a:endParaRPr lang="en-US" altLang="zh-CN" sz="2400" b="1" dirty="0" smtClean="0">
              <a:solidFill>
                <a:srgbClr val="0070C0"/>
              </a:solidFill>
              <a:latin typeface="Baskerville Old Face" panose="02020602080505020303" pitchFamily="18" charset="0"/>
            </a:endParaRPr>
          </a:p>
        </p:txBody>
      </p:sp>
      <p:grpSp>
        <p:nvGrpSpPr>
          <p:cNvPr id="6" name="Group 5"/>
          <p:cNvGrpSpPr/>
          <p:nvPr/>
        </p:nvGrpSpPr>
        <p:grpSpPr>
          <a:xfrm>
            <a:off x="987787" y="305931"/>
            <a:ext cx="10515600" cy="1146600"/>
            <a:chOff x="0" y="1783"/>
            <a:chExt cx="10515600" cy="1146600"/>
          </a:xfrm>
        </p:grpSpPr>
        <p:sp>
          <p:nvSpPr>
            <p:cNvPr id="7" name="Rounded Rectangle 6"/>
            <p:cNvSpPr/>
            <p:nvPr/>
          </p:nvSpPr>
          <p:spPr>
            <a:xfrm>
              <a:off x="0" y="1783"/>
              <a:ext cx="10515600" cy="1146600"/>
            </a:xfrm>
            <a:prstGeom prst="roundRect">
              <a:avLst/>
            </a:prstGeom>
            <a:solidFill>
              <a:schemeClr val="accent1">
                <a:lumMod val="75000"/>
                <a:alpha val="90000"/>
              </a:schemeClr>
            </a:solidFill>
          </p:spPr>
          <p:style>
            <a:lnRef idx="2">
              <a:schemeClr val="lt1">
                <a:hueOff val="0"/>
                <a:satOff val="0"/>
                <a:lumOff val="0"/>
                <a:alphaOff val="0"/>
              </a:schemeClr>
            </a:lnRef>
            <a:fillRef idx="1">
              <a:scrgbClr r="0" g="0" b="0"/>
            </a:fillRef>
            <a:effectRef idx="0">
              <a:schemeClr val="accent5">
                <a:alpha val="90000"/>
                <a:hueOff val="0"/>
                <a:satOff val="0"/>
                <a:lumOff val="0"/>
                <a:alphaOff val="0"/>
              </a:schemeClr>
            </a:effectRef>
            <a:fontRef idx="minor">
              <a:schemeClr val="lt1"/>
            </a:fontRef>
          </p:style>
        </p:sp>
        <p:sp>
          <p:nvSpPr>
            <p:cNvPr id="8" name="Rounded Rectangle 4"/>
            <p:cNvSpPr txBox="1"/>
            <p:nvPr/>
          </p:nvSpPr>
          <p:spPr>
            <a:xfrm>
              <a:off x="55972" y="57755"/>
              <a:ext cx="10403656" cy="103465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86690" tIns="186690" rIns="186690" bIns="186690" numCol="1" spcCol="1270" anchor="ctr" anchorCtr="0">
              <a:noAutofit/>
            </a:bodyPr>
            <a:lstStyle/>
            <a:p>
              <a:pPr lvl="0" algn="l" defTabSz="2178050" rtl="0">
                <a:lnSpc>
                  <a:spcPct val="90000"/>
                </a:lnSpc>
                <a:spcBef>
                  <a:spcPct val="0"/>
                </a:spcBef>
                <a:spcAft>
                  <a:spcPct val="35000"/>
                </a:spcAft>
              </a:pPr>
              <a:r>
                <a:rPr lang="en-US" sz="4900" b="1" dirty="0" smtClean="0">
                  <a:solidFill>
                    <a:srgbClr val="00B050"/>
                  </a:solidFill>
                </a:rPr>
                <a:t>5</a:t>
              </a:r>
              <a:r>
                <a:rPr lang="en-US" sz="4900" b="1" kern="1200" dirty="0" smtClean="0">
                  <a:solidFill>
                    <a:srgbClr val="00B050"/>
                  </a:solidFill>
                </a:rPr>
                <a:t>.Try/except</a:t>
              </a:r>
              <a:endParaRPr lang="en-US" sz="4900" kern="1200" dirty="0">
                <a:solidFill>
                  <a:srgbClr val="00B050"/>
                </a:solidFill>
              </a:endParaRPr>
            </a:p>
          </p:txBody>
        </p:sp>
      </p:grpSp>
      <p:pic>
        <p:nvPicPr>
          <p:cNvPr id="9" name="Picture 8"/>
          <p:cNvPicPr>
            <a:picLocks noChangeAspect="1"/>
          </p:cNvPicPr>
          <p:nvPr/>
        </p:nvPicPr>
        <p:blipFill>
          <a:blip r:embed="rId6"/>
          <a:stretch>
            <a:fillRect/>
          </a:stretch>
        </p:blipFill>
        <p:spPr>
          <a:xfrm>
            <a:off x="1242688" y="5662034"/>
            <a:ext cx="5539051" cy="1098191"/>
          </a:xfrm>
          <a:prstGeom prst="rect">
            <a:avLst/>
          </a:prstGeom>
        </p:spPr>
      </p:pic>
      <p:pic>
        <p:nvPicPr>
          <p:cNvPr id="10" name="Picture 9"/>
          <p:cNvPicPr>
            <a:picLocks noChangeAspect="1"/>
          </p:cNvPicPr>
          <p:nvPr/>
        </p:nvPicPr>
        <p:blipFill>
          <a:blip r:embed="rId7"/>
          <a:stretch>
            <a:fillRect/>
          </a:stretch>
        </p:blipFill>
        <p:spPr>
          <a:xfrm>
            <a:off x="1242688" y="4195565"/>
            <a:ext cx="6324619" cy="1370734"/>
          </a:xfrm>
          <a:prstGeom prst="rect">
            <a:avLst/>
          </a:prstGeom>
        </p:spPr>
      </p:pic>
      <p:sp>
        <p:nvSpPr>
          <p:cNvPr id="15" name="TextBox 14"/>
          <p:cNvSpPr txBox="1"/>
          <p:nvPr/>
        </p:nvSpPr>
        <p:spPr>
          <a:xfrm>
            <a:off x="7567295" y="4380230"/>
            <a:ext cx="4253230" cy="1076325"/>
          </a:xfrm>
          <a:prstGeom prst="rect">
            <a:avLst/>
          </a:prstGeom>
          <a:noFill/>
        </p:spPr>
        <p:txBody>
          <a:bodyPr wrap="square" rtlCol="0">
            <a:spAutoFit/>
          </a:bodyPr>
          <a:lstStyle/>
          <a:p>
            <a:r>
              <a:rPr lang="en-US" altLang="zh-CN" sz="1600" b="1" i="1" dirty="0" smtClean="0">
                <a:solidFill>
                  <a:srgbClr val="002060"/>
                </a:solidFill>
              </a:rPr>
              <a:t>* If variable “b” is defined, nothing wrong with try block; </a:t>
            </a:r>
            <a:endParaRPr lang="en-US" altLang="zh-CN" sz="1600" b="1" i="1" dirty="0" smtClean="0">
              <a:solidFill>
                <a:srgbClr val="002060"/>
              </a:solidFill>
            </a:endParaRPr>
          </a:p>
          <a:p>
            <a:r>
              <a:rPr lang="en-US" altLang="zh-CN" sz="1600" b="1" i="1" dirty="0" smtClean="0">
                <a:solidFill>
                  <a:srgbClr val="002060"/>
                </a:solidFill>
              </a:rPr>
              <a:t>otherwise except block will be executed as a warning.</a:t>
            </a:r>
            <a:endParaRPr lang="en-US" altLang="zh-CN" sz="1600" b="1" i="1" dirty="0" smtClean="0">
              <a:solidFill>
                <a:srgbClr val="002060"/>
              </a:solidFill>
            </a:endParaRPr>
          </a:p>
        </p:txBody>
      </p:sp>
      <p:sp>
        <p:nvSpPr>
          <p:cNvPr id="23" name="TextBox 22"/>
          <p:cNvSpPr txBox="1"/>
          <p:nvPr/>
        </p:nvSpPr>
        <p:spPr>
          <a:xfrm>
            <a:off x="6763960" y="5683602"/>
            <a:ext cx="5202176" cy="1076325"/>
          </a:xfrm>
          <a:prstGeom prst="rect">
            <a:avLst/>
          </a:prstGeom>
          <a:noFill/>
        </p:spPr>
        <p:txBody>
          <a:bodyPr wrap="square" rtlCol="0">
            <a:spAutoFit/>
          </a:bodyPr>
          <a:lstStyle/>
          <a:p>
            <a:r>
              <a:rPr lang="en-US" altLang="zh-CN" sz="1600" b="1" i="1" dirty="0" smtClean="0">
                <a:solidFill>
                  <a:srgbClr val="002060"/>
                </a:solidFill>
              </a:rPr>
              <a:t>* If an integer is input, the program is fine; </a:t>
            </a:r>
            <a:br>
              <a:rPr lang="en-US" altLang="zh-CN" sz="1600" b="1" i="1" dirty="0" smtClean="0">
                <a:solidFill>
                  <a:srgbClr val="002060"/>
                </a:solidFill>
              </a:rPr>
            </a:br>
            <a:r>
              <a:rPr lang="en-US" altLang="zh-CN" sz="1600" b="1" i="1" dirty="0" smtClean="0">
                <a:solidFill>
                  <a:srgbClr val="002060"/>
                </a:solidFill>
              </a:rPr>
              <a:t>if, however, what is input is not an integer, like letters “</a:t>
            </a:r>
            <a:r>
              <a:rPr lang="en-US" altLang="zh-CN" sz="1600" b="1" i="1" dirty="0" err="1" smtClean="0">
                <a:solidFill>
                  <a:srgbClr val="002060"/>
                </a:solidFill>
              </a:rPr>
              <a:t>abc</a:t>
            </a:r>
            <a:r>
              <a:rPr lang="en-US" altLang="zh-CN" sz="1600" b="1" i="1" dirty="0" smtClean="0">
                <a:solidFill>
                  <a:srgbClr val="002060"/>
                </a:solidFill>
              </a:rPr>
              <a:t>”, a warning to the user occurs.</a:t>
            </a:r>
            <a:endParaRPr lang="en-US" altLang="zh-CN" sz="1600" b="1" i="1" dirty="0" smtClean="0">
              <a:solidFill>
                <a:srgbClr val="00206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additive="base">
                                        <p:cTn id="43" dur="500" fill="hold"/>
                                        <p:tgtEl>
                                          <p:spTgt spid="23"/>
                                        </p:tgtEl>
                                        <p:attrNameLst>
                                          <p:attrName>ppt_x</p:attrName>
                                        </p:attrNameLst>
                                      </p:cBhvr>
                                      <p:tavLst>
                                        <p:tav tm="0">
                                          <p:val>
                                            <p:strVal val="#ppt_x"/>
                                          </p:val>
                                        </p:tav>
                                        <p:tav tm="100000">
                                          <p:val>
                                            <p:strVal val="#ppt_x"/>
                                          </p:val>
                                        </p:tav>
                                      </p:tavLst>
                                    </p:anim>
                                    <p:anim calcmode="lin" valueType="num">
                                      <p:cBhvr additive="base">
                                        <p:cTn id="4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mc:AlternateContent xmlns:mc="http://schemas.openxmlformats.org/markup-compatibility/2006">
        <mc:Choice xmlns:a14="http://schemas.microsoft.com/office/drawing/2010/main" Requires="a14">
          <p:sp>
            <p:nvSpPr>
              <p:cNvPr id="6" name="Content Placeholder 2"/>
              <p:cNvSpPr txBox="1">
                <a:spLocks/>
              </p:cNvSpPr>
              <p:nvPr/>
            </p:nvSpPr>
            <p:spPr>
              <a:xfrm>
                <a:off x="291612" y="1707749"/>
                <a:ext cx="11815396" cy="3611598"/>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2400" b="1" dirty="0" smtClean="0">
                    <a:solidFill>
                      <a:srgbClr val="0070C0"/>
                    </a:solidFill>
                    <a:latin typeface="Baskerville Old Face" panose="02020602080505020303" pitchFamily="18" charset="0"/>
                  </a:rPr>
                  <a:t>The two roots of a quadratic equation, for example, </a:t>
                </a:r>
                <a14:m>
                  <m:oMath xmlns:m="http://schemas.openxmlformats.org/officeDocument/2006/math">
                    <m:r>
                      <a:rPr lang="en-US" altLang="zh-CN" sz="2000" b="1" i="1" smtClean="0">
                        <a:solidFill>
                          <a:srgbClr val="0070C0"/>
                        </a:solidFill>
                        <a:latin typeface="Cambria Math" panose="02040503050406030204" pitchFamily="18" charset="0"/>
                      </a:rPr>
                      <m:t>𝒂</m:t>
                    </m:r>
                    <m:sSup>
                      <m:sSupPr>
                        <m:ctrlPr>
                          <a:rPr lang="en-US" altLang="zh-CN" sz="2000" b="1" i="1" smtClean="0">
                            <a:solidFill>
                              <a:srgbClr val="0070C0"/>
                            </a:solidFill>
                            <a:latin typeface="Cambria Math" panose="02040503050406030204" pitchFamily="18" charset="0"/>
                          </a:rPr>
                        </m:ctrlPr>
                      </m:sSupPr>
                      <m:e>
                        <m:r>
                          <a:rPr lang="en-US" altLang="zh-CN" sz="2000" b="1" i="1" smtClean="0">
                            <a:solidFill>
                              <a:srgbClr val="0070C0"/>
                            </a:solidFill>
                            <a:latin typeface="Cambria Math" panose="02040503050406030204" pitchFamily="18" charset="0"/>
                          </a:rPr>
                          <m:t>𝒙</m:t>
                        </m:r>
                      </m:e>
                      <m:sup>
                        <m:r>
                          <a:rPr lang="en-US" altLang="zh-CN" sz="2000" b="1" i="1" smtClean="0">
                            <a:solidFill>
                              <a:srgbClr val="0070C0"/>
                            </a:solidFill>
                            <a:latin typeface="Cambria Math" panose="02040503050406030204" pitchFamily="18" charset="0"/>
                          </a:rPr>
                          <m:t>𝟐</m:t>
                        </m:r>
                      </m:sup>
                    </m:sSup>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𝒃𝒙</m:t>
                    </m:r>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𝒄</m:t>
                    </m:r>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𝟎</m:t>
                    </m:r>
                  </m:oMath>
                </a14:m>
                <a:r>
                  <a:rPr lang="en-US" altLang="zh-CN" sz="2400" b="1" dirty="0" smtClean="0">
                    <a:solidFill>
                      <a:srgbClr val="0070C0"/>
                    </a:solidFill>
                    <a:latin typeface="Baskerville Old Face" panose="02020602080505020303" pitchFamily="18" charset="0"/>
                  </a:rPr>
                  <a:t>, can be obtained </a:t>
                </a:r>
              </a:p>
              <a:p>
                <a:pPr marL="457200" lvl="1" indent="0">
                  <a:buClr>
                    <a:srgbClr val="7030A0"/>
                  </a:buClr>
                  <a:buNone/>
                </a:pPr>
                <a:r>
                  <a:rPr lang="en-US" altLang="zh-CN" sz="2400" b="1" dirty="0" smtClean="0">
                    <a:solidFill>
                      <a:srgbClr val="0070C0"/>
                    </a:solidFill>
                    <a:latin typeface="Baskerville Old Face" panose="02020602080505020303" pitchFamily="18" charset="0"/>
                  </a:rPr>
                  <a:t>using the following formula:</a:t>
                </a:r>
              </a:p>
              <a:p>
                <a:pPr marL="457200" lvl="1" indent="0">
                  <a:buClr>
                    <a:srgbClr val="7030A0"/>
                  </a:buClr>
                  <a:buNone/>
                </a:pPr>
                <a14:m>
                  <m:oMathPara xmlns:m="http://schemas.openxmlformats.org/officeDocument/2006/math">
                    <m:oMathParaPr>
                      <m:jc m:val="center"/>
                    </m:oMathParaPr>
                    <m:oMath xmlns:m="http://schemas.openxmlformats.org/officeDocument/2006/math">
                      <m:sSub>
                        <m:sSubPr>
                          <m:ctrlPr>
                            <a:rPr lang="en-US" altLang="zh-CN" sz="2000" b="1" i="1" smtClean="0">
                              <a:solidFill>
                                <a:srgbClr val="0070C0"/>
                              </a:solidFill>
                              <a:latin typeface="Cambria Math" panose="02040503050406030204" pitchFamily="18" charset="0"/>
                            </a:rPr>
                          </m:ctrlPr>
                        </m:sSubPr>
                        <m:e>
                          <m:r>
                            <a:rPr lang="en-US" altLang="zh-CN" sz="2000" b="1" i="1" smtClean="0">
                              <a:solidFill>
                                <a:srgbClr val="0070C0"/>
                              </a:solidFill>
                              <a:latin typeface="Cambria Math" panose="02040503050406030204" pitchFamily="18" charset="0"/>
                            </a:rPr>
                            <m:t>𝒓</m:t>
                          </m:r>
                        </m:e>
                        <m:sub>
                          <m:r>
                            <a:rPr lang="en-US" altLang="zh-CN" sz="2000" b="1" i="1" smtClean="0">
                              <a:solidFill>
                                <a:srgbClr val="0070C0"/>
                              </a:solidFill>
                              <a:latin typeface="Cambria Math" panose="02040503050406030204" pitchFamily="18" charset="0"/>
                            </a:rPr>
                            <m:t>𝟏</m:t>
                          </m:r>
                        </m:sub>
                      </m:sSub>
                      <m:r>
                        <a:rPr lang="en-US" altLang="zh-CN" sz="2000" b="1" i="1" smtClean="0">
                          <a:solidFill>
                            <a:srgbClr val="0070C0"/>
                          </a:solidFill>
                          <a:latin typeface="Cambria Math" panose="02040503050406030204" pitchFamily="18" charset="0"/>
                        </a:rPr>
                        <m:t>=</m:t>
                      </m:r>
                      <m:f>
                        <m:fPr>
                          <m:ctrlPr>
                            <a:rPr lang="en-US" altLang="zh-CN" sz="2000" b="1" i="1" smtClean="0">
                              <a:solidFill>
                                <a:srgbClr val="0070C0"/>
                              </a:solidFill>
                              <a:latin typeface="Cambria Math" panose="02040503050406030204" pitchFamily="18" charset="0"/>
                            </a:rPr>
                          </m:ctrlPr>
                        </m:fPr>
                        <m:num>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𝒃</m:t>
                          </m:r>
                          <m:r>
                            <a:rPr lang="en-US" altLang="zh-CN" sz="2000" b="1" i="1" smtClean="0">
                              <a:solidFill>
                                <a:srgbClr val="0070C0"/>
                              </a:solidFill>
                              <a:latin typeface="Cambria Math" panose="02040503050406030204" pitchFamily="18" charset="0"/>
                            </a:rPr>
                            <m:t>+</m:t>
                          </m:r>
                          <m:rad>
                            <m:radPr>
                              <m:degHide m:val="on"/>
                              <m:ctrlPr>
                                <a:rPr lang="en-US" altLang="zh-CN" sz="2000" b="1" i="1" smtClean="0">
                                  <a:solidFill>
                                    <a:srgbClr val="0070C0"/>
                                  </a:solidFill>
                                  <a:latin typeface="Cambria Math" panose="02040503050406030204" pitchFamily="18" charset="0"/>
                                </a:rPr>
                              </m:ctrlPr>
                            </m:radPr>
                            <m:deg/>
                            <m:e>
                              <m:sSup>
                                <m:sSupPr>
                                  <m:ctrlPr>
                                    <a:rPr lang="en-US" altLang="zh-CN" sz="2000" b="1" i="1" smtClean="0">
                                      <a:solidFill>
                                        <a:srgbClr val="0070C0"/>
                                      </a:solidFill>
                                      <a:latin typeface="Cambria Math" panose="02040503050406030204" pitchFamily="18" charset="0"/>
                                    </a:rPr>
                                  </m:ctrlPr>
                                </m:sSupPr>
                                <m:e>
                                  <m:r>
                                    <a:rPr lang="en-US" altLang="zh-CN" sz="2000" b="1" i="1" smtClean="0">
                                      <a:solidFill>
                                        <a:srgbClr val="0070C0"/>
                                      </a:solidFill>
                                      <a:latin typeface="Cambria Math" panose="02040503050406030204" pitchFamily="18" charset="0"/>
                                    </a:rPr>
                                    <m:t>𝒃</m:t>
                                  </m:r>
                                </m:e>
                                <m:sup>
                                  <m:r>
                                    <a:rPr lang="en-US" altLang="zh-CN" sz="2000" b="1" i="1" smtClean="0">
                                      <a:solidFill>
                                        <a:srgbClr val="0070C0"/>
                                      </a:solidFill>
                                      <a:latin typeface="Cambria Math" panose="02040503050406030204" pitchFamily="18" charset="0"/>
                                    </a:rPr>
                                    <m:t>𝟐</m:t>
                                  </m:r>
                                </m:sup>
                              </m:sSup>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𝟒</m:t>
                              </m:r>
                              <m:r>
                                <a:rPr lang="en-US" altLang="zh-CN" sz="2000" b="1" i="1" smtClean="0">
                                  <a:solidFill>
                                    <a:srgbClr val="0070C0"/>
                                  </a:solidFill>
                                  <a:latin typeface="Cambria Math" panose="02040503050406030204" pitchFamily="18" charset="0"/>
                                </a:rPr>
                                <m:t>𝒂𝒄</m:t>
                              </m:r>
                            </m:e>
                          </m:rad>
                        </m:num>
                        <m:den>
                          <m:r>
                            <a:rPr lang="en-US" altLang="zh-CN" sz="2000" b="1" i="1" smtClean="0">
                              <a:solidFill>
                                <a:srgbClr val="0070C0"/>
                              </a:solidFill>
                              <a:latin typeface="Cambria Math" panose="02040503050406030204" pitchFamily="18" charset="0"/>
                            </a:rPr>
                            <m:t>𝟐</m:t>
                          </m:r>
                          <m:r>
                            <a:rPr lang="en-US" altLang="zh-CN" sz="2000" b="1" i="1" smtClean="0">
                              <a:solidFill>
                                <a:srgbClr val="0070C0"/>
                              </a:solidFill>
                              <a:latin typeface="Cambria Math" panose="02040503050406030204" pitchFamily="18" charset="0"/>
                            </a:rPr>
                            <m:t>𝒂</m:t>
                          </m:r>
                        </m:den>
                      </m:f>
                      <m:r>
                        <a:rPr lang="en-US" altLang="zh-CN" sz="2000" b="1" i="1" smtClean="0">
                          <a:solidFill>
                            <a:srgbClr val="0070C0"/>
                          </a:solidFill>
                          <a:latin typeface="Cambria Math" panose="02040503050406030204" pitchFamily="18" charset="0"/>
                        </a:rPr>
                        <m:t>  </m:t>
                      </m:r>
                      <m:r>
                        <a:rPr lang="en-US" altLang="zh-CN" sz="2000" b="1" i="1" smtClean="0">
                          <a:solidFill>
                            <a:srgbClr val="0070C0"/>
                          </a:solidFill>
                          <a:latin typeface="Cambria Math" panose="02040503050406030204" pitchFamily="18" charset="0"/>
                        </a:rPr>
                        <m:t>𝒂𝒏𝒅</m:t>
                      </m:r>
                      <m:r>
                        <a:rPr lang="en-US" altLang="zh-CN" sz="2000" b="1" i="1" smtClean="0">
                          <a:solidFill>
                            <a:srgbClr val="0070C0"/>
                          </a:solidFill>
                          <a:latin typeface="Cambria Math" panose="02040503050406030204" pitchFamily="18" charset="0"/>
                        </a:rPr>
                        <m:t>  </m:t>
                      </m:r>
                      <m:sSub>
                        <m:sSubPr>
                          <m:ctrlPr>
                            <a:rPr lang="en-US" altLang="zh-CN" sz="2000" b="1" i="1">
                              <a:solidFill>
                                <a:srgbClr val="0070C0"/>
                              </a:solidFill>
                              <a:latin typeface="Cambria Math" panose="02040503050406030204" pitchFamily="18" charset="0"/>
                            </a:rPr>
                          </m:ctrlPr>
                        </m:sSubPr>
                        <m:e>
                          <m:r>
                            <a:rPr lang="en-US" altLang="zh-CN" sz="2000" b="1" i="1">
                              <a:solidFill>
                                <a:srgbClr val="0070C0"/>
                              </a:solidFill>
                              <a:latin typeface="Cambria Math" panose="02040503050406030204" pitchFamily="18" charset="0"/>
                            </a:rPr>
                            <m:t>𝒓</m:t>
                          </m:r>
                        </m:e>
                        <m:sub>
                          <m:r>
                            <a:rPr lang="en-US" altLang="zh-CN" sz="2000" b="1" i="1" smtClean="0">
                              <a:solidFill>
                                <a:srgbClr val="0070C0"/>
                              </a:solidFill>
                              <a:latin typeface="Cambria Math" panose="02040503050406030204" pitchFamily="18" charset="0"/>
                            </a:rPr>
                            <m:t>𝟐</m:t>
                          </m:r>
                        </m:sub>
                      </m:sSub>
                      <m:r>
                        <a:rPr lang="en-US" altLang="zh-CN" sz="2000" b="1" i="1">
                          <a:solidFill>
                            <a:srgbClr val="0070C0"/>
                          </a:solidFill>
                          <a:latin typeface="Cambria Math" panose="02040503050406030204" pitchFamily="18" charset="0"/>
                        </a:rPr>
                        <m:t>=</m:t>
                      </m:r>
                      <m:f>
                        <m:fPr>
                          <m:ctrlPr>
                            <a:rPr lang="en-US" altLang="zh-CN" sz="2000" b="1" i="1">
                              <a:solidFill>
                                <a:srgbClr val="0070C0"/>
                              </a:solidFill>
                              <a:latin typeface="Cambria Math" panose="02040503050406030204" pitchFamily="18" charset="0"/>
                            </a:rPr>
                          </m:ctrlPr>
                        </m:fPr>
                        <m:num>
                          <m:r>
                            <a:rPr lang="en-US" altLang="zh-CN" sz="2000" b="1" i="1">
                              <a:solidFill>
                                <a:srgbClr val="0070C0"/>
                              </a:solidFill>
                              <a:latin typeface="Cambria Math" panose="02040503050406030204" pitchFamily="18" charset="0"/>
                            </a:rPr>
                            <m:t>−</m:t>
                          </m:r>
                          <m:r>
                            <a:rPr lang="en-US" altLang="zh-CN" sz="2000" b="1" i="1">
                              <a:solidFill>
                                <a:srgbClr val="0070C0"/>
                              </a:solidFill>
                              <a:latin typeface="Cambria Math" panose="02040503050406030204" pitchFamily="18" charset="0"/>
                            </a:rPr>
                            <m:t>𝒃</m:t>
                          </m:r>
                          <m:r>
                            <a:rPr lang="en-US" altLang="zh-CN" sz="2000" b="1" i="1" smtClean="0">
                              <a:solidFill>
                                <a:srgbClr val="0070C0"/>
                              </a:solidFill>
                              <a:latin typeface="Cambria Math" panose="02040503050406030204" pitchFamily="18" charset="0"/>
                            </a:rPr>
                            <m:t>−</m:t>
                          </m:r>
                          <m:rad>
                            <m:radPr>
                              <m:degHide m:val="on"/>
                              <m:ctrlPr>
                                <a:rPr lang="en-US" altLang="zh-CN" sz="2000" b="1" i="1">
                                  <a:solidFill>
                                    <a:srgbClr val="0070C0"/>
                                  </a:solidFill>
                                  <a:latin typeface="Cambria Math" panose="02040503050406030204" pitchFamily="18" charset="0"/>
                                </a:rPr>
                              </m:ctrlPr>
                            </m:radPr>
                            <m:deg/>
                            <m:e>
                              <m:sSup>
                                <m:sSupPr>
                                  <m:ctrlPr>
                                    <a:rPr lang="en-US" altLang="zh-CN" sz="2000" b="1" i="1">
                                      <a:solidFill>
                                        <a:srgbClr val="0070C0"/>
                                      </a:solidFill>
                                      <a:latin typeface="Cambria Math" panose="02040503050406030204" pitchFamily="18" charset="0"/>
                                    </a:rPr>
                                  </m:ctrlPr>
                                </m:sSupPr>
                                <m:e>
                                  <m:r>
                                    <a:rPr lang="en-US" altLang="zh-CN" sz="2000" b="1" i="1">
                                      <a:solidFill>
                                        <a:srgbClr val="0070C0"/>
                                      </a:solidFill>
                                      <a:latin typeface="Cambria Math" panose="02040503050406030204" pitchFamily="18" charset="0"/>
                                    </a:rPr>
                                    <m:t>𝒃</m:t>
                                  </m:r>
                                </m:e>
                                <m:sup>
                                  <m:r>
                                    <a:rPr lang="en-US" altLang="zh-CN" sz="2000" b="1" i="1">
                                      <a:solidFill>
                                        <a:srgbClr val="0070C0"/>
                                      </a:solidFill>
                                      <a:latin typeface="Cambria Math" panose="02040503050406030204" pitchFamily="18" charset="0"/>
                                    </a:rPr>
                                    <m:t>𝟐</m:t>
                                  </m:r>
                                </m:sup>
                              </m:sSup>
                              <m:r>
                                <a:rPr lang="en-US" altLang="zh-CN" sz="2000" b="1" i="1">
                                  <a:solidFill>
                                    <a:srgbClr val="0070C0"/>
                                  </a:solidFill>
                                  <a:latin typeface="Cambria Math" panose="02040503050406030204" pitchFamily="18" charset="0"/>
                                </a:rPr>
                                <m:t>−</m:t>
                              </m:r>
                              <m:r>
                                <a:rPr lang="en-US" altLang="zh-CN" sz="2000" b="1" i="1">
                                  <a:solidFill>
                                    <a:srgbClr val="0070C0"/>
                                  </a:solidFill>
                                  <a:latin typeface="Cambria Math" panose="02040503050406030204" pitchFamily="18" charset="0"/>
                                </a:rPr>
                                <m:t>𝟒</m:t>
                              </m:r>
                              <m:r>
                                <a:rPr lang="en-US" altLang="zh-CN" sz="2000" b="1" i="1">
                                  <a:solidFill>
                                    <a:srgbClr val="0070C0"/>
                                  </a:solidFill>
                                  <a:latin typeface="Cambria Math" panose="02040503050406030204" pitchFamily="18" charset="0"/>
                                </a:rPr>
                                <m:t>𝒂𝒄</m:t>
                              </m:r>
                            </m:e>
                          </m:rad>
                        </m:num>
                        <m:den>
                          <m:r>
                            <a:rPr lang="en-US" altLang="zh-CN" sz="2000" b="1" i="1">
                              <a:solidFill>
                                <a:srgbClr val="0070C0"/>
                              </a:solidFill>
                              <a:latin typeface="Cambria Math" panose="02040503050406030204" pitchFamily="18" charset="0"/>
                            </a:rPr>
                            <m:t>𝟐</m:t>
                          </m:r>
                          <m:r>
                            <a:rPr lang="en-US" altLang="zh-CN" sz="2000" b="1" i="1">
                              <a:solidFill>
                                <a:srgbClr val="0070C0"/>
                              </a:solidFill>
                              <a:latin typeface="Cambria Math" panose="02040503050406030204" pitchFamily="18" charset="0"/>
                            </a:rPr>
                            <m:t>𝒂</m:t>
                          </m:r>
                        </m:den>
                      </m:f>
                    </m:oMath>
                  </m:oMathPara>
                </a14:m>
                <a:endParaRPr lang="en-US" altLang="zh-CN" sz="2400" b="1" dirty="0" smtClean="0">
                  <a:solidFill>
                    <a:srgbClr val="0070C0"/>
                  </a:solidFill>
                  <a:latin typeface="Baskerville Old Face" panose="02020602080505020303" pitchFamily="18" charset="0"/>
                </a:endParaRPr>
              </a:p>
              <a:p>
                <a:pPr marL="457200" lvl="1" indent="0">
                  <a:buClr>
                    <a:srgbClr val="7030A0"/>
                  </a:buClr>
                  <a:buNone/>
                </a:pPr>
                <a14:m>
                  <m:oMath xmlns:m="http://schemas.openxmlformats.org/officeDocument/2006/math">
                    <m:sSup>
                      <m:sSupPr>
                        <m:ctrlPr>
                          <a:rPr lang="en-US" altLang="zh-CN" sz="2000" b="1" i="1">
                            <a:solidFill>
                              <a:srgbClr val="0070C0"/>
                            </a:solidFill>
                            <a:latin typeface="Cambria Math" panose="02040503050406030204" pitchFamily="18" charset="0"/>
                          </a:rPr>
                        </m:ctrlPr>
                      </m:sSupPr>
                      <m:e>
                        <m:r>
                          <a:rPr lang="en-US" altLang="zh-CN" sz="2000" b="1" i="1">
                            <a:solidFill>
                              <a:srgbClr val="0070C0"/>
                            </a:solidFill>
                            <a:latin typeface="Cambria Math" panose="02040503050406030204" pitchFamily="18" charset="0"/>
                          </a:rPr>
                          <m:t>𝒃</m:t>
                        </m:r>
                      </m:e>
                      <m:sup>
                        <m:r>
                          <a:rPr lang="en-US" altLang="zh-CN" sz="2000" b="1" i="1">
                            <a:solidFill>
                              <a:srgbClr val="0070C0"/>
                            </a:solidFill>
                            <a:latin typeface="Cambria Math" panose="02040503050406030204" pitchFamily="18" charset="0"/>
                          </a:rPr>
                          <m:t>𝟐</m:t>
                        </m:r>
                      </m:sup>
                    </m:sSup>
                    <m:r>
                      <a:rPr lang="en-US" altLang="zh-CN" sz="2000" b="1" i="1">
                        <a:solidFill>
                          <a:srgbClr val="0070C0"/>
                        </a:solidFill>
                        <a:latin typeface="Cambria Math" panose="02040503050406030204" pitchFamily="18" charset="0"/>
                      </a:rPr>
                      <m:t>−</m:t>
                    </m:r>
                    <m:r>
                      <a:rPr lang="en-US" altLang="zh-CN" sz="2000" b="1" i="1">
                        <a:solidFill>
                          <a:srgbClr val="0070C0"/>
                        </a:solidFill>
                        <a:latin typeface="Cambria Math" panose="02040503050406030204" pitchFamily="18" charset="0"/>
                      </a:rPr>
                      <m:t>𝟒</m:t>
                    </m:r>
                    <m:r>
                      <a:rPr lang="en-US" altLang="zh-CN" sz="2000" b="1" i="1">
                        <a:solidFill>
                          <a:srgbClr val="0070C0"/>
                        </a:solidFill>
                        <a:latin typeface="Cambria Math" panose="02040503050406030204" pitchFamily="18" charset="0"/>
                      </a:rPr>
                      <m:t>𝒂𝒄</m:t>
                    </m:r>
                  </m:oMath>
                </a14:m>
                <a:r>
                  <a:rPr lang="en-US" altLang="zh-CN" sz="2000" b="1" dirty="0" smtClean="0">
                    <a:solidFill>
                      <a:srgbClr val="0070C0"/>
                    </a:solidFill>
                    <a:latin typeface="Baskerville Old Face" panose="02020602080505020303" pitchFamily="18" charset="0"/>
                  </a:rPr>
                  <a:t> </a:t>
                </a:r>
                <a:r>
                  <a:rPr lang="en-US" altLang="zh-CN" sz="2400" b="1" dirty="0" smtClean="0">
                    <a:solidFill>
                      <a:srgbClr val="0070C0"/>
                    </a:solidFill>
                    <a:latin typeface="Baskerville Old Face" panose="02020602080505020303" pitchFamily="18" charset="0"/>
                  </a:rPr>
                  <a:t>is called the discriminant of the quadratic equation. If it is positive, the equation has two real roots. If it is zero, the equation has one root. If it is negative, the equation has no real roots. Write a program that prompts the user to enter values for </a:t>
                </a:r>
                <a14:m>
                  <m:oMath xmlns:m="http://schemas.openxmlformats.org/officeDocument/2006/math">
                    <m:r>
                      <a:rPr lang="en-US" altLang="zh-CN" sz="2000" b="1" i="1" smtClean="0">
                        <a:solidFill>
                          <a:srgbClr val="0070C0"/>
                        </a:solidFill>
                        <a:latin typeface="Cambria Math" panose="02040503050406030204" pitchFamily="18" charset="0"/>
                      </a:rPr>
                      <m:t>𝒂</m:t>
                    </m:r>
                    <m:r>
                      <a:rPr lang="en-US" altLang="zh-CN" sz="2000" b="1" i="1" smtClean="0">
                        <a:solidFill>
                          <a:srgbClr val="0070C0"/>
                        </a:solidFill>
                        <a:latin typeface="Cambria Math" panose="02040503050406030204" pitchFamily="18" charset="0"/>
                      </a:rPr>
                      <m:t>,</m:t>
                    </m:r>
                    <m:r>
                      <a:rPr lang="en-US" altLang="zh-CN" sz="2000" b="1" i="1" smtClean="0">
                        <a:solidFill>
                          <a:srgbClr val="0070C0"/>
                        </a:solidFill>
                        <a:latin typeface="Cambria Math" panose="02040503050406030204" pitchFamily="18" charset="0"/>
                      </a:rPr>
                      <m:t>𝒃</m:t>
                    </m:r>
                    <m:r>
                      <a:rPr lang="en-US" altLang="zh-CN" sz="2000" b="1" i="1" smtClean="0">
                        <a:solidFill>
                          <a:srgbClr val="0070C0"/>
                        </a:solidFill>
                        <a:latin typeface="Cambria Math" panose="02040503050406030204" pitchFamily="18" charset="0"/>
                      </a:rPr>
                      <m:t>, </m:t>
                    </m:r>
                    <m:r>
                      <a:rPr lang="en-US" altLang="zh-CN" sz="2000" b="1" i="1" smtClean="0">
                        <a:solidFill>
                          <a:srgbClr val="0070C0"/>
                        </a:solidFill>
                        <a:latin typeface="Cambria Math" panose="02040503050406030204" pitchFamily="18" charset="0"/>
                      </a:rPr>
                      <m:t>𝒂𝒏𝒅</m:t>
                    </m:r>
                    <m:r>
                      <a:rPr lang="en-US" altLang="zh-CN" sz="2000" b="1" i="1" smtClean="0">
                        <a:solidFill>
                          <a:srgbClr val="0070C0"/>
                        </a:solidFill>
                        <a:latin typeface="Cambria Math" panose="02040503050406030204" pitchFamily="18" charset="0"/>
                      </a:rPr>
                      <m:t> </m:t>
                    </m:r>
                    <m:r>
                      <a:rPr lang="en-US" altLang="zh-CN" sz="2000" b="1" i="1" smtClean="0">
                        <a:solidFill>
                          <a:srgbClr val="0070C0"/>
                        </a:solidFill>
                        <a:latin typeface="Cambria Math" panose="02040503050406030204" pitchFamily="18" charset="0"/>
                      </a:rPr>
                      <m:t>𝒄</m:t>
                    </m:r>
                  </m:oMath>
                </a14:m>
                <a:r>
                  <a:rPr lang="en-US" altLang="zh-CN" sz="2000" b="1" dirty="0" smtClean="0">
                    <a:solidFill>
                      <a:srgbClr val="0070C0"/>
                    </a:solidFill>
                    <a:latin typeface="Baskerville Old Face" panose="02020602080505020303" pitchFamily="18" charset="0"/>
                  </a:rPr>
                  <a:t> </a:t>
                </a:r>
                <a:r>
                  <a:rPr lang="en-US" altLang="zh-CN" sz="2400" b="1" dirty="0" smtClean="0">
                    <a:solidFill>
                      <a:srgbClr val="0070C0"/>
                    </a:solidFill>
                    <a:latin typeface="Baskerville Old Face" panose="02020602080505020303" pitchFamily="18" charset="0"/>
                  </a:rPr>
                  <a:t>and displays the result based on the discriminant.  Here are sample runs:</a:t>
                </a:r>
                <a:endParaRPr lang="en-US" altLang="zh-CN" sz="2400" b="1" dirty="0">
                  <a:solidFill>
                    <a:srgbClr val="0070C0"/>
                  </a:solidFill>
                  <a:latin typeface="Baskerville Old Face" panose="02020602080505020303" pitchFamily="18" charset="0"/>
                </a:endParaRPr>
              </a:p>
              <a:p>
                <a:pPr lvl="1">
                  <a:buClr>
                    <a:srgbClr val="7030A0"/>
                  </a:buClr>
                  <a:buFont typeface="Wingdings" panose="05000000000000000000" pitchFamily="2" charset="2"/>
                  <a:buChar char="Ø"/>
                </a:pPr>
                <a:endParaRPr lang="en-US" altLang="zh-CN" sz="36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3200" b="1" dirty="0" smtClean="0">
                  <a:solidFill>
                    <a:srgbClr val="0070C0"/>
                  </a:solidFill>
                  <a:latin typeface="Baskerville Old Face" panose="02020602080505020303" pitchFamily="18" charset="0"/>
                </a:endParaRPr>
              </a:p>
              <a:p>
                <a:pPr marL="0" indent="0" algn="ctr">
                  <a:buClr>
                    <a:srgbClr val="7030A0"/>
                  </a:buClr>
                  <a:buNone/>
                </a:pPr>
                <a:endParaRPr lang="en-US" altLang="zh-CN" sz="2400" b="1" dirty="0" smtClean="0">
                  <a:solidFill>
                    <a:srgbClr val="0070C0"/>
                  </a:solidFill>
                  <a:latin typeface="Baskerville Old Face" panose="02020602080505020303" pitchFamily="18" charset="0"/>
                </a:endParaRPr>
              </a:p>
            </p:txBody>
          </p:sp>
        </mc:Choice>
        <mc:Fallback>
          <p:sp>
            <p:nvSpPr>
              <p:cNvPr id="6" name="Content Placeholder 2"/>
              <p:cNvSpPr txBox="1">
                <a:spLocks noRot="1" noChangeAspect="1" noMove="1" noResize="1" noEditPoints="1" noAdjustHandles="1" noChangeArrowheads="1" noChangeShapeType="1" noTextEdit="1"/>
              </p:cNvSpPr>
              <p:nvPr/>
            </p:nvSpPr>
            <p:spPr>
              <a:xfrm>
                <a:off x="548005" y="1732915"/>
                <a:ext cx="11096625" cy="3392170"/>
              </a:xfrm>
              <a:prstGeom prst="rect">
                <a:avLst/>
              </a:prstGeom>
              <a:blipFill rotWithShape="1">
                <a:blip r:embed="rId6"/>
                <a:stretch>
                  <a:fillRect t="-675" r="-980"/>
                </a:stretch>
              </a:blipFill>
            </p:spPr>
            <p:txBody>
              <a:bodyPr/>
              <a:lstStyle/>
              <a:p>
                <a:r>
                  <a:rPr lang="zh-CN" altLang="en-US" sz="800">
                    <a:noFill/>
                  </a:rPr>
                  <a:t> </a:t>
                </a:r>
                <a:endParaRPr lang="zh-CN" altLang="en-US" sz="800">
                  <a:noFill/>
                </a:endParaRPr>
              </a:p>
            </p:txBody>
          </p:sp>
        </mc:Fallback>
      </mc:AlternateContent>
      <p:pic>
        <p:nvPicPr>
          <p:cNvPr id="3" name="Picture 2"/>
          <p:cNvPicPr>
            <a:picLocks noChangeAspect="1"/>
          </p:cNvPicPr>
          <p:nvPr/>
        </p:nvPicPr>
        <p:blipFill>
          <a:blip r:embed="rId7"/>
          <a:stretch>
            <a:fillRect/>
          </a:stretch>
        </p:blipFill>
        <p:spPr>
          <a:xfrm>
            <a:off x="1737405" y="4999850"/>
            <a:ext cx="8923809" cy="485714"/>
          </a:xfrm>
          <a:prstGeom prst="rect">
            <a:avLst/>
          </a:prstGeom>
        </p:spPr>
      </p:pic>
      <p:pic>
        <p:nvPicPr>
          <p:cNvPr id="4" name="Picture 3"/>
          <p:cNvPicPr>
            <a:picLocks noChangeAspect="1"/>
          </p:cNvPicPr>
          <p:nvPr/>
        </p:nvPicPr>
        <p:blipFill>
          <a:blip r:embed="rId8"/>
          <a:stretch>
            <a:fillRect/>
          </a:stretch>
        </p:blipFill>
        <p:spPr>
          <a:xfrm>
            <a:off x="1727880" y="5604572"/>
            <a:ext cx="8942857" cy="533333"/>
          </a:xfrm>
          <a:prstGeom prst="rect">
            <a:avLst/>
          </a:prstGeom>
        </p:spPr>
      </p:pic>
      <p:pic>
        <p:nvPicPr>
          <p:cNvPr id="7" name="Picture 6"/>
          <p:cNvPicPr>
            <a:picLocks noChangeAspect="1"/>
          </p:cNvPicPr>
          <p:nvPr/>
        </p:nvPicPr>
        <p:blipFill>
          <a:blip r:embed="rId9"/>
          <a:stretch>
            <a:fillRect/>
          </a:stretch>
        </p:blipFill>
        <p:spPr>
          <a:xfrm>
            <a:off x="1727245" y="6218179"/>
            <a:ext cx="8961905" cy="523810"/>
          </a:xfrm>
          <a:prstGeom prst="rect">
            <a:avLst/>
          </a:prstGeom>
        </p:spPr>
      </p:pic>
      <p:sp>
        <p:nvSpPr>
          <p:cNvPr id="8" name="4-Point Star 7"/>
          <p:cNvSpPr/>
          <p:nvPr/>
        </p:nvSpPr>
        <p:spPr>
          <a:xfrm>
            <a:off x="1362808" y="5146431"/>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4-Point Star 8"/>
          <p:cNvSpPr/>
          <p:nvPr/>
        </p:nvSpPr>
        <p:spPr>
          <a:xfrm>
            <a:off x="1362807" y="5708922"/>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4-Point Star 9"/>
          <p:cNvSpPr/>
          <p:nvPr/>
        </p:nvSpPr>
        <p:spPr>
          <a:xfrm>
            <a:off x="1380391" y="6290463"/>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838200" y="365126"/>
          <a:ext cx="10515600" cy="1150166"/>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6" name="Content Placeholder 2"/>
          <p:cNvSpPr txBox="1"/>
          <p:nvPr/>
        </p:nvSpPr>
        <p:spPr>
          <a:xfrm>
            <a:off x="325582" y="1833525"/>
            <a:ext cx="11540835" cy="3391791"/>
          </a:xfrm>
          <a:prstGeom prst="rect">
            <a:avLst/>
          </a:prstGeom>
        </p:spPr>
        <p:txBody>
          <a:bodyPr vert="horz" lIns="91440" tIns="45720" rIns="91440" bIns="45720" rtlCol="0">
            <a:normAutofit/>
          </a:bodyPr>
          <a:lst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a:lstStyle>
          <a:p>
            <a:pPr lvl="1">
              <a:buClr>
                <a:srgbClr val="7030A0"/>
              </a:buClr>
              <a:buFont typeface="Wingdings" panose="05000000000000000000" pitchFamily="2" charset="2"/>
              <a:buChar char="Ø"/>
            </a:pPr>
            <a:r>
              <a:rPr lang="en-US" altLang="zh-CN" sz="2800" b="1" dirty="0" smtClean="0">
                <a:solidFill>
                  <a:srgbClr val="0070C0"/>
                </a:solidFill>
                <a:latin typeface="Baskerville Old Face" panose="02020602080505020303" pitchFamily="18" charset="0"/>
              </a:rPr>
              <a:t>Write a program that prompts the user to enter the month and year and displays the number of days in the month. </a:t>
            </a:r>
            <a:br>
              <a:rPr lang="en-US" altLang="zh-CN" sz="2800" b="1" dirty="0" smtClean="0">
                <a:solidFill>
                  <a:srgbClr val="0070C0"/>
                </a:solidFill>
                <a:latin typeface="Baskerville Old Face" panose="02020602080505020303" pitchFamily="18" charset="0"/>
              </a:rPr>
            </a:br>
            <a:r>
              <a:rPr lang="en-US" altLang="zh-CN" sz="2800" b="1" dirty="0" smtClean="0">
                <a:solidFill>
                  <a:srgbClr val="0070C0"/>
                </a:solidFill>
                <a:latin typeface="Baskerville Old Face" panose="02020602080505020303" pitchFamily="18" charset="0"/>
              </a:rPr>
              <a:t>For example, if the user entered moth 2 and year 2000, the program should display that February 2000 has 29 days. </a:t>
            </a:r>
            <a:br>
              <a:rPr lang="en-US" altLang="zh-CN" sz="2800" b="1" dirty="0" smtClean="0">
                <a:solidFill>
                  <a:srgbClr val="0070C0"/>
                </a:solidFill>
                <a:latin typeface="Baskerville Old Face" panose="02020602080505020303" pitchFamily="18" charset="0"/>
              </a:rPr>
            </a:br>
            <a:r>
              <a:rPr lang="en-US" altLang="zh-CN" sz="2800" b="1" dirty="0" smtClean="0">
                <a:solidFill>
                  <a:srgbClr val="0070C0"/>
                </a:solidFill>
                <a:latin typeface="Baskerville Old Face" panose="02020602080505020303" pitchFamily="18" charset="0"/>
              </a:rPr>
              <a:t>If the user entered month 3 and year 2005, the program should display the March 2005 has 31 days. </a:t>
            </a:r>
            <a:br>
              <a:rPr lang="en-US" altLang="zh-CN" sz="2800" b="1" dirty="0" smtClean="0">
                <a:solidFill>
                  <a:srgbClr val="0070C0"/>
                </a:solidFill>
                <a:latin typeface="Baskerville Old Face" panose="02020602080505020303" pitchFamily="18" charset="0"/>
              </a:rPr>
            </a:br>
            <a:r>
              <a:rPr lang="en-US" altLang="zh-CN" sz="2800" b="1" dirty="0" smtClean="0">
                <a:solidFill>
                  <a:srgbClr val="0070C0"/>
                </a:solidFill>
                <a:latin typeface="Baskerville Old Face" panose="02020602080505020303" pitchFamily="18" charset="0"/>
              </a:rPr>
              <a:t>Here are sample runs:</a:t>
            </a:r>
            <a:endParaRPr lang="en-US" altLang="zh-CN" sz="4400" b="1" dirty="0">
              <a:solidFill>
                <a:srgbClr val="7030A0"/>
              </a:solidFill>
              <a:latin typeface="Baskerville Old Face" panose="02020602080505020303" pitchFamily="18" charset="0"/>
            </a:endParaRPr>
          </a:p>
          <a:p>
            <a:pPr lvl="1">
              <a:buClr>
                <a:srgbClr val="7030A0"/>
              </a:buClr>
              <a:buFont typeface="Wingdings" panose="05000000000000000000" pitchFamily="2" charset="2"/>
              <a:buChar char="Ø"/>
            </a:pPr>
            <a:endParaRPr lang="en-US" altLang="zh-CN" sz="3200" b="1" dirty="0" smtClean="0">
              <a:solidFill>
                <a:srgbClr val="0070C0"/>
              </a:solidFill>
              <a:latin typeface="Baskerville Old Face" panose="02020602080505020303" pitchFamily="18" charset="0"/>
            </a:endParaRPr>
          </a:p>
          <a:p>
            <a:pPr>
              <a:buClr>
                <a:srgbClr val="7030A0"/>
              </a:buClr>
              <a:buFont typeface="Wingdings" panose="05000000000000000000" pitchFamily="2" charset="2"/>
              <a:buChar char="Ø"/>
            </a:pPr>
            <a:endParaRPr lang="en-US" altLang="zh-CN" sz="2800" b="1" dirty="0" smtClean="0">
              <a:solidFill>
                <a:srgbClr val="0070C0"/>
              </a:solidFill>
              <a:latin typeface="Baskerville Old Face" panose="02020602080505020303" pitchFamily="18" charset="0"/>
            </a:endParaRPr>
          </a:p>
          <a:p>
            <a:pPr marL="0" indent="0" algn="ctr">
              <a:buClr>
                <a:srgbClr val="7030A0"/>
              </a:buClr>
              <a:buNone/>
            </a:pPr>
            <a:endParaRPr lang="en-US" altLang="zh-CN" sz="2800" b="1" dirty="0" smtClean="0">
              <a:solidFill>
                <a:srgbClr val="0070C0"/>
              </a:solidFill>
              <a:latin typeface="Baskerville Old Face" panose="02020602080505020303" pitchFamily="18" charset="0"/>
            </a:endParaRPr>
          </a:p>
        </p:txBody>
      </p:sp>
      <p:pic>
        <p:nvPicPr>
          <p:cNvPr id="2" name="Picture 1"/>
          <p:cNvPicPr>
            <a:picLocks noChangeAspect="1"/>
          </p:cNvPicPr>
          <p:nvPr/>
        </p:nvPicPr>
        <p:blipFill>
          <a:blip r:embed="rId6"/>
          <a:stretch>
            <a:fillRect/>
          </a:stretch>
        </p:blipFill>
        <p:spPr>
          <a:xfrm>
            <a:off x="3292642" y="5389685"/>
            <a:ext cx="4978296" cy="580292"/>
          </a:xfrm>
          <a:prstGeom prst="rect">
            <a:avLst/>
          </a:prstGeom>
        </p:spPr>
      </p:pic>
      <p:pic>
        <p:nvPicPr>
          <p:cNvPr id="3" name="Picture 2"/>
          <p:cNvPicPr>
            <a:picLocks noChangeAspect="1"/>
          </p:cNvPicPr>
          <p:nvPr/>
        </p:nvPicPr>
        <p:blipFill>
          <a:blip r:embed="rId7"/>
          <a:stretch>
            <a:fillRect/>
          </a:stretch>
        </p:blipFill>
        <p:spPr>
          <a:xfrm>
            <a:off x="3292642" y="6049508"/>
            <a:ext cx="4978296" cy="582777"/>
          </a:xfrm>
          <a:prstGeom prst="rect">
            <a:avLst/>
          </a:prstGeom>
        </p:spPr>
      </p:pic>
      <p:sp>
        <p:nvSpPr>
          <p:cNvPr id="8" name="4-Point Star 7"/>
          <p:cNvSpPr/>
          <p:nvPr/>
        </p:nvSpPr>
        <p:spPr>
          <a:xfrm>
            <a:off x="2901462" y="5543550"/>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4-Point Star 8"/>
          <p:cNvSpPr/>
          <p:nvPr/>
        </p:nvSpPr>
        <p:spPr>
          <a:xfrm>
            <a:off x="2901461" y="6204615"/>
            <a:ext cx="254977" cy="272562"/>
          </a:xfrm>
          <a:prstGeom prst="star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dge">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Badge">
      <a:majorFont>
        <a:latin typeface="Impact"/>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runge Texture">
      <a:fillStyleLst>
        <a:solidFill>
          <a:schemeClr val="phClr"/>
        </a:solidFill>
        <a:blipFill rotWithShape="1">
          <a:blip xmlns:r="http://schemas.openxmlformats.org/officeDocument/2006/relationships" r:embed="rId1">
            <a:duotone>
              <a:schemeClr val="phClr">
                <a:tint val="67000"/>
                <a:shade val="65000"/>
              </a:schemeClr>
              <a:schemeClr val="phClr">
                <a:tint val="10000"/>
                <a:satMod val="130000"/>
              </a:schemeClr>
            </a:duotone>
          </a:blip>
          <a:tile tx="0" ty="0" sx="60000" sy="59000" flip="none" algn="b"/>
        </a:blipFill>
        <a:blipFill rotWithShape="1">
          <a:blip xmlns:r="http://schemas.openxmlformats.org/officeDocument/2006/relationships" r:embed="rId1">
            <a:duotone>
              <a:schemeClr val="phClr">
                <a:shade val="30000"/>
                <a:satMod val="115000"/>
              </a:schemeClr>
              <a:schemeClr val="phClr">
                <a:tint val="34000"/>
              </a:schemeClr>
            </a:duotone>
          </a:blip>
          <a:tile tx="0" ty="0" sx="60000" sy="59000" flip="none" algn="b"/>
        </a:blipFill>
      </a:fillStyleLst>
      <a:lnStyleLst>
        <a:ln w="6350" cap="flat" cmpd="sng" algn="ctr">
          <a:solidFill>
            <a:schemeClr val="phClr">
              <a:tint val="70000"/>
            </a:scheme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TM10001106[[fn=Badge]]</Template>
  <TotalTime>0</TotalTime>
  <Words>3219</Words>
  <Application>WPS 演示</Application>
  <PresentationFormat>Widescreen</PresentationFormat>
  <Paragraphs>86</Paragraphs>
  <Slides>13</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13</vt:i4>
      </vt:variant>
    </vt:vector>
  </HeadingPairs>
  <TitlesOfParts>
    <vt:vector size="29" baseType="lpstr">
      <vt:lpstr>Arial</vt:lpstr>
      <vt:lpstr>宋体</vt:lpstr>
      <vt:lpstr>Wingdings</vt:lpstr>
      <vt:lpstr>Gill Sans MT</vt:lpstr>
      <vt:lpstr>Algerian</vt:lpstr>
      <vt:lpstr>Gabriola</vt:lpstr>
      <vt:lpstr>Cambria</vt:lpstr>
      <vt:lpstr>微软雅黑</vt:lpstr>
      <vt:lpstr>Baskerville Old Face</vt:lpstr>
      <vt:lpstr>Berlin Sans FB Demi</vt:lpstr>
      <vt:lpstr>Impact</vt:lpstr>
      <vt:lpstr>Arial Unicode MS</vt:lpstr>
      <vt:lpstr>华文中宋</vt:lpstr>
      <vt:lpstr>Calibri</vt:lpstr>
      <vt:lpstr>Segoe Print</vt:lpstr>
      <vt:lpstr>Badge</vt:lpstr>
      <vt:lpstr>Introduction to Computer Science:  Programming Methodology</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Computer Science:  Programming Methodology</dc:title>
  <dc:creator>Sun Mengqian(SSE)</dc:creator>
  <cp:lastModifiedBy>win10</cp:lastModifiedBy>
  <cp:revision>233</cp:revision>
  <cp:lastPrinted>2017-01-17T05:47:00Z</cp:lastPrinted>
  <dcterms:created xsi:type="dcterms:W3CDTF">2016-01-12T06:06:00Z</dcterms:created>
  <dcterms:modified xsi:type="dcterms:W3CDTF">2020-02-22T16:11:05Z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