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ink/ink1.xml" ContentType="application/inkml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5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6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7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8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7" r:id="rId2"/>
    <p:sldId id="296" r:id="rId3"/>
    <p:sldId id="355" r:id="rId4"/>
    <p:sldId id="312" r:id="rId5"/>
    <p:sldId id="353" r:id="rId6"/>
    <p:sldId id="354" r:id="rId7"/>
    <p:sldId id="313" r:id="rId8"/>
    <p:sldId id="356" r:id="rId9"/>
    <p:sldId id="364" r:id="rId10"/>
    <p:sldId id="357" r:id="rId11"/>
    <p:sldId id="365" r:id="rId12"/>
    <p:sldId id="358" r:id="rId13"/>
    <p:sldId id="359" r:id="rId14"/>
    <p:sldId id="360" r:id="rId15"/>
    <p:sldId id="361" r:id="rId16"/>
    <p:sldId id="362" r:id="rId17"/>
    <p:sldId id="363" r:id="rId18"/>
  </p:sldIdLst>
  <p:sldSz cx="12192000" cy="6858000"/>
  <p:notesSz cx="7048500" cy="10185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21"/>
    <p:restoredTop sz="87865"/>
  </p:normalViewPr>
  <p:slideViewPr>
    <p:cSldViewPr snapToGrid="0">
      <p:cViewPr>
        <p:scale>
          <a:sx n="120" d="100"/>
          <a:sy n="120" d="100"/>
        </p:scale>
        <p:origin x="64" y="5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5#1">
  <dgm:title val=""/>
  <dgm:desc val=""/>
  <dgm:catLst>
    <dgm:cat type="accent5" pri="11500"/>
  </dgm:catLst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5_5#10">
  <dgm:title val=""/>
  <dgm:desc val=""/>
  <dgm:catLst>
    <dgm:cat type="accent5" pri="11500"/>
  </dgm:catLst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5_5#11">
  <dgm:title val=""/>
  <dgm:desc val=""/>
  <dgm:catLst>
    <dgm:cat type="accent5" pri="11500"/>
  </dgm:catLst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5_5#12">
  <dgm:title val=""/>
  <dgm:desc val=""/>
  <dgm:catLst>
    <dgm:cat type="accent5" pri="11500"/>
  </dgm:catLst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5_5#13">
  <dgm:title val=""/>
  <dgm:desc val=""/>
  <dgm:catLst>
    <dgm:cat type="accent5" pri="11500"/>
  </dgm:catLst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5_5#14">
  <dgm:title val=""/>
  <dgm:desc val=""/>
  <dgm:catLst>
    <dgm:cat type="accent5" pri="11500"/>
  </dgm:catLst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5#2">
  <dgm:title val=""/>
  <dgm:desc val=""/>
  <dgm:catLst>
    <dgm:cat type="accent5" pri="11500"/>
  </dgm:catLst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5_5#3">
  <dgm:title val=""/>
  <dgm:desc val=""/>
  <dgm:catLst>
    <dgm:cat type="accent5" pri="11500"/>
  </dgm:catLst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5_5#4">
  <dgm:title val=""/>
  <dgm:desc val=""/>
  <dgm:catLst>
    <dgm:cat type="accent5" pri="11500"/>
  </dgm:catLst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5_5#5">
  <dgm:title val=""/>
  <dgm:desc val=""/>
  <dgm:catLst>
    <dgm:cat type="accent5" pri="11500"/>
  </dgm:catLst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5_5#6">
  <dgm:title val=""/>
  <dgm:desc val=""/>
  <dgm:catLst>
    <dgm:cat type="accent5" pri="11500"/>
  </dgm:catLst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5_5#7">
  <dgm:title val=""/>
  <dgm:desc val=""/>
  <dgm:catLst>
    <dgm:cat type="accent5" pri="11500"/>
  </dgm:catLst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5_5#8">
  <dgm:title val=""/>
  <dgm:desc val=""/>
  <dgm:catLst>
    <dgm:cat type="accent5" pri="11500"/>
  </dgm:catLst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5_5#9">
  <dgm:title val=""/>
  <dgm:desc val=""/>
  <dgm:catLst>
    <dgm:cat type="accent5" pri="11500"/>
  </dgm:catLst>
  <dgm:styleLbl name="align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>
      <a:schemeClr val="accent5">
        <a:alpha val="90000"/>
      </a:schemeClr>
      <a:schemeClr val="accent5">
        <a:alpha val="5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/>
    <dgm:txEffectClrLst/>
  </dgm:styleLbl>
  <dgm:styleLbl name="asst0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bgImgPlace1">
    <dgm:fillClrLst>
      <a:schemeClr val="accent5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alpha val="90000"/>
        <a:tint val="40000"/>
      </a:schemeClr>
      <a:schemeClr val="accent5">
        <a:alpha val="5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>
      <a:schemeClr val="accent5">
        <a:tint val="50000"/>
        <a:alpha val="90000"/>
      </a:schemeClr>
      <a:schemeClr val="accent5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lnNode1">
    <dgm:fillClrLst>
      <a:schemeClr val="accent5">
        <a:shade val="90000"/>
      </a:schemeClr>
      <a:schemeClr val="accent5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cycle">
      <a:schemeClr val="accent5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>
        <a:alpha val="9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sibTrans2D1">
    <dgm:fillClrLst>
      <a:schemeClr val="accent5">
        <a:shade val="90000"/>
      </a:schemeClr>
      <a:schemeClr val="accent5">
        <a:tint val="50000"/>
      </a:schemeClr>
    </dgm:fillClrLst>
    <dgm:linClrLst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5">
        <a:alpha val="90000"/>
      </a:schemeClr>
      <a:schemeClr val="accent5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vennNode1">
    <dgm:fillClrLst>
      <a:schemeClr val="accent5">
        <a:shade val="80000"/>
        <a:alpha val="50000"/>
      </a:schemeClr>
      <a:schemeClr val="accent5">
        <a:alpha val="2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F2416B-09FA-423E-9C02-845FDD114C9D}" type="doc">
      <dgm:prSet loTypeId="urn:microsoft.com/office/officeart/2005/8/layout/vList2#1" loCatId="list" qsTypeId="urn:microsoft.com/office/officeart/2005/8/quickstyle/simple1#1" qsCatId="simple" csTypeId="urn:microsoft.com/office/officeart/2005/8/colors/accent5_5#1" csCatId="accent5" phldr="1"/>
      <dgm:spPr/>
      <dgm:t>
        <a:bodyPr/>
        <a:lstStyle/>
        <a:p>
          <a:endParaRPr lang="en-US"/>
        </a:p>
      </dgm:t>
    </dgm:pt>
    <dgm:pt modelId="{0E8085F9-02A8-4FC2-8D3B-A0AA5F1EC1F7}">
      <dgm:prSet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0"/>
          <a:r>
            <a:rPr lang="en-US" b="1" dirty="0">
              <a:solidFill>
                <a:srgbClr val="00B050"/>
              </a:solidFill>
            </a:rPr>
            <a:t>1.Data Types</a:t>
          </a:r>
          <a:endParaRPr lang="en-US" dirty="0">
            <a:solidFill>
              <a:srgbClr val="00B050"/>
            </a:solidFill>
          </a:endParaRPr>
        </a:p>
      </dgm:t>
    </dgm:pt>
    <dgm:pt modelId="{9A9D0BBD-81CC-4ADD-B35B-803AAE39C930}" type="parTrans" cxnId="{35269393-7A07-4D9F-92F8-0A8402EC7C01}">
      <dgm:prSet/>
      <dgm:spPr/>
      <dgm:t>
        <a:bodyPr/>
        <a:lstStyle/>
        <a:p>
          <a:endParaRPr lang="en-US"/>
        </a:p>
      </dgm:t>
    </dgm:pt>
    <dgm:pt modelId="{7CD21E5E-EF6D-4A05-88C0-FACFE117F380}" type="sibTrans" cxnId="{35269393-7A07-4D9F-92F8-0A8402EC7C01}">
      <dgm:prSet/>
      <dgm:spPr/>
      <dgm:t>
        <a:bodyPr/>
        <a:lstStyle/>
        <a:p>
          <a:endParaRPr lang="en-US"/>
        </a:p>
      </dgm:t>
    </dgm:pt>
    <dgm:pt modelId="{50194297-CF02-435B-8854-5C4B7CF11AAC}" type="pres">
      <dgm:prSet presAssocID="{32F2416B-09FA-423E-9C02-845FDD114C9D}" presName="linear" presStyleCnt="0">
        <dgm:presLayoutVars>
          <dgm:animLvl val="lvl"/>
          <dgm:resizeHandles val="exact"/>
        </dgm:presLayoutVars>
      </dgm:prSet>
      <dgm:spPr/>
    </dgm:pt>
    <dgm:pt modelId="{8E22013E-9C26-4AA1-B8B4-D1AA5892233B}" type="pres">
      <dgm:prSet presAssocID="{0E8085F9-02A8-4FC2-8D3B-A0AA5F1EC1F7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13AF7C06-F6C8-4BB9-92F6-08A3D91BB732}" type="presOf" srcId="{0E8085F9-02A8-4FC2-8D3B-A0AA5F1EC1F7}" destId="{8E22013E-9C26-4AA1-B8B4-D1AA5892233B}" srcOrd="0" destOrd="0" presId="urn:microsoft.com/office/officeart/2005/8/layout/vList2#1"/>
    <dgm:cxn modelId="{C2578537-3A4F-46AC-9300-60B2A4F1B91A}" type="presOf" srcId="{32F2416B-09FA-423E-9C02-845FDD114C9D}" destId="{50194297-CF02-435B-8854-5C4B7CF11AAC}" srcOrd="0" destOrd="0" presId="urn:microsoft.com/office/officeart/2005/8/layout/vList2#1"/>
    <dgm:cxn modelId="{35269393-7A07-4D9F-92F8-0A8402EC7C01}" srcId="{32F2416B-09FA-423E-9C02-845FDD114C9D}" destId="{0E8085F9-02A8-4FC2-8D3B-A0AA5F1EC1F7}" srcOrd="0" destOrd="0" parTransId="{9A9D0BBD-81CC-4ADD-B35B-803AAE39C930}" sibTransId="{7CD21E5E-EF6D-4A05-88C0-FACFE117F380}"/>
    <dgm:cxn modelId="{75D7C567-6F22-493E-8162-2F11CF9E4DF2}" type="presParOf" srcId="{50194297-CF02-435B-8854-5C4B7CF11AAC}" destId="{8E22013E-9C26-4AA1-B8B4-D1AA5892233B}" srcOrd="0" destOrd="0" presId="urn:microsoft.com/office/officeart/2005/8/layout/vList2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32F2416B-09FA-423E-9C02-845FDD114C9D}" type="doc">
      <dgm:prSet loTypeId="urn:microsoft.com/office/officeart/2005/8/layout/vList2#10" loCatId="list" qsTypeId="urn:microsoft.com/office/officeart/2005/8/quickstyle/simple1#10" qsCatId="simple" csTypeId="urn:microsoft.com/office/officeart/2005/8/colors/accent5_5#10" csCatId="accent5" phldr="1"/>
      <dgm:spPr/>
      <dgm:t>
        <a:bodyPr/>
        <a:lstStyle/>
        <a:p>
          <a:endParaRPr lang="en-US"/>
        </a:p>
      </dgm:t>
    </dgm:pt>
    <dgm:pt modelId="{0E8085F9-02A8-4FC2-8D3B-A0AA5F1EC1F7}">
      <dgm:prSet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0"/>
          <a:r>
            <a:rPr lang="en-US" b="1" dirty="0">
              <a:solidFill>
                <a:srgbClr val="00B050"/>
              </a:solidFill>
            </a:rPr>
            <a:t>Practice 2:Convert Celsius to Fahrenheit</a:t>
          </a:r>
          <a:endParaRPr lang="en-US" dirty="0">
            <a:solidFill>
              <a:srgbClr val="00B050"/>
            </a:solidFill>
          </a:endParaRPr>
        </a:p>
      </dgm:t>
    </dgm:pt>
    <dgm:pt modelId="{9A9D0BBD-81CC-4ADD-B35B-803AAE39C930}" type="parTrans" cxnId="{35269393-7A07-4D9F-92F8-0A8402EC7C01}">
      <dgm:prSet/>
      <dgm:spPr/>
      <dgm:t>
        <a:bodyPr/>
        <a:lstStyle/>
        <a:p>
          <a:endParaRPr lang="en-US"/>
        </a:p>
      </dgm:t>
    </dgm:pt>
    <dgm:pt modelId="{7CD21E5E-EF6D-4A05-88C0-FACFE117F380}" type="sibTrans" cxnId="{35269393-7A07-4D9F-92F8-0A8402EC7C01}">
      <dgm:prSet/>
      <dgm:spPr/>
      <dgm:t>
        <a:bodyPr/>
        <a:lstStyle/>
        <a:p>
          <a:endParaRPr lang="en-US"/>
        </a:p>
      </dgm:t>
    </dgm:pt>
    <dgm:pt modelId="{50194297-CF02-435B-8854-5C4B7CF11AAC}" type="pres">
      <dgm:prSet presAssocID="{32F2416B-09FA-423E-9C02-845FDD114C9D}" presName="linear" presStyleCnt="0">
        <dgm:presLayoutVars>
          <dgm:animLvl val="lvl"/>
          <dgm:resizeHandles val="exact"/>
        </dgm:presLayoutVars>
      </dgm:prSet>
      <dgm:spPr/>
    </dgm:pt>
    <dgm:pt modelId="{8E22013E-9C26-4AA1-B8B4-D1AA5892233B}" type="pres">
      <dgm:prSet presAssocID="{0E8085F9-02A8-4FC2-8D3B-A0AA5F1EC1F7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13AF7C06-F6C8-4BB9-92F6-08A3D91BB732}" type="presOf" srcId="{0E8085F9-02A8-4FC2-8D3B-A0AA5F1EC1F7}" destId="{8E22013E-9C26-4AA1-B8B4-D1AA5892233B}" srcOrd="0" destOrd="0" presId="urn:microsoft.com/office/officeart/2005/8/layout/vList2#10"/>
    <dgm:cxn modelId="{C2578537-3A4F-46AC-9300-60B2A4F1B91A}" type="presOf" srcId="{32F2416B-09FA-423E-9C02-845FDD114C9D}" destId="{50194297-CF02-435B-8854-5C4B7CF11AAC}" srcOrd="0" destOrd="0" presId="urn:microsoft.com/office/officeart/2005/8/layout/vList2#10"/>
    <dgm:cxn modelId="{35269393-7A07-4D9F-92F8-0A8402EC7C01}" srcId="{32F2416B-09FA-423E-9C02-845FDD114C9D}" destId="{0E8085F9-02A8-4FC2-8D3B-A0AA5F1EC1F7}" srcOrd="0" destOrd="0" parTransId="{9A9D0BBD-81CC-4ADD-B35B-803AAE39C930}" sibTransId="{7CD21E5E-EF6D-4A05-88C0-FACFE117F380}"/>
    <dgm:cxn modelId="{75D7C567-6F22-493E-8162-2F11CF9E4DF2}" type="presParOf" srcId="{50194297-CF02-435B-8854-5C4B7CF11AAC}" destId="{8E22013E-9C26-4AA1-B8B4-D1AA5892233B}" srcOrd="0" destOrd="0" presId="urn:microsoft.com/office/officeart/2005/8/layout/vList2#10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32F2416B-09FA-423E-9C02-845FDD114C9D}" type="doc">
      <dgm:prSet loTypeId="urn:microsoft.com/office/officeart/2005/8/layout/vList2#11" loCatId="list" qsTypeId="urn:microsoft.com/office/officeart/2005/8/quickstyle/simple1#11" qsCatId="simple" csTypeId="urn:microsoft.com/office/officeart/2005/8/colors/accent5_5#11" csCatId="accent5" phldr="1"/>
      <dgm:spPr/>
      <dgm:t>
        <a:bodyPr/>
        <a:lstStyle/>
        <a:p>
          <a:endParaRPr lang="en-US"/>
        </a:p>
      </dgm:t>
    </dgm:pt>
    <dgm:pt modelId="{0E8085F9-02A8-4FC2-8D3B-A0AA5F1EC1F7}">
      <dgm:prSet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0"/>
          <a:r>
            <a:rPr lang="en-US" b="1" dirty="0">
              <a:solidFill>
                <a:srgbClr val="00B050"/>
              </a:solidFill>
            </a:rPr>
            <a:t>Practice 3:Compute the volume</a:t>
          </a:r>
          <a:endParaRPr lang="en-US" dirty="0">
            <a:solidFill>
              <a:srgbClr val="00B050"/>
            </a:solidFill>
          </a:endParaRPr>
        </a:p>
      </dgm:t>
    </dgm:pt>
    <dgm:pt modelId="{9A9D0BBD-81CC-4ADD-B35B-803AAE39C930}" type="parTrans" cxnId="{35269393-7A07-4D9F-92F8-0A8402EC7C01}">
      <dgm:prSet/>
      <dgm:spPr/>
      <dgm:t>
        <a:bodyPr/>
        <a:lstStyle/>
        <a:p>
          <a:endParaRPr lang="en-US"/>
        </a:p>
      </dgm:t>
    </dgm:pt>
    <dgm:pt modelId="{7CD21E5E-EF6D-4A05-88C0-FACFE117F380}" type="sibTrans" cxnId="{35269393-7A07-4D9F-92F8-0A8402EC7C01}">
      <dgm:prSet/>
      <dgm:spPr/>
      <dgm:t>
        <a:bodyPr/>
        <a:lstStyle/>
        <a:p>
          <a:endParaRPr lang="en-US"/>
        </a:p>
      </dgm:t>
    </dgm:pt>
    <dgm:pt modelId="{50194297-CF02-435B-8854-5C4B7CF11AAC}" type="pres">
      <dgm:prSet presAssocID="{32F2416B-09FA-423E-9C02-845FDD114C9D}" presName="linear" presStyleCnt="0">
        <dgm:presLayoutVars>
          <dgm:animLvl val="lvl"/>
          <dgm:resizeHandles val="exact"/>
        </dgm:presLayoutVars>
      </dgm:prSet>
      <dgm:spPr/>
    </dgm:pt>
    <dgm:pt modelId="{8E22013E-9C26-4AA1-B8B4-D1AA5892233B}" type="pres">
      <dgm:prSet presAssocID="{0E8085F9-02A8-4FC2-8D3B-A0AA5F1EC1F7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13AF7C06-F6C8-4BB9-92F6-08A3D91BB732}" type="presOf" srcId="{0E8085F9-02A8-4FC2-8D3B-A0AA5F1EC1F7}" destId="{8E22013E-9C26-4AA1-B8B4-D1AA5892233B}" srcOrd="0" destOrd="0" presId="urn:microsoft.com/office/officeart/2005/8/layout/vList2#11"/>
    <dgm:cxn modelId="{C2578537-3A4F-46AC-9300-60B2A4F1B91A}" type="presOf" srcId="{32F2416B-09FA-423E-9C02-845FDD114C9D}" destId="{50194297-CF02-435B-8854-5C4B7CF11AAC}" srcOrd="0" destOrd="0" presId="urn:microsoft.com/office/officeart/2005/8/layout/vList2#11"/>
    <dgm:cxn modelId="{35269393-7A07-4D9F-92F8-0A8402EC7C01}" srcId="{32F2416B-09FA-423E-9C02-845FDD114C9D}" destId="{0E8085F9-02A8-4FC2-8D3B-A0AA5F1EC1F7}" srcOrd="0" destOrd="0" parTransId="{9A9D0BBD-81CC-4ADD-B35B-803AAE39C930}" sibTransId="{7CD21E5E-EF6D-4A05-88C0-FACFE117F380}"/>
    <dgm:cxn modelId="{75D7C567-6F22-493E-8162-2F11CF9E4DF2}" type="presParOf" srcId="{50194297-CF02-435B-8854-5C4B7CF11AAC}" destId="{8E22013E-9C26-4AA1-B8B4-D1AA5892233B}" srcOrd="0" destOrd="0" presId="urn:microsoft.com/office/officeart/2005/8/layout/vList2#1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32F2416B-09FA-423E-9C02-845FDD114C9D}" type="doc">
      <dgm:prSet loTypeId="urn:microsoft.com/office/officeart/2005/8/layout/vList2#12" loCatId="list" qsTypeId="urn:microsoft.com/office/officeart/2005/8/quickstyle/simple1#12" qsCatId="simple" csTypeId="urn:microsoft.com/office/officeart/2005/8/colors/accent5_5#12" csCatId="accent5" phldr="1"/>
      <dgm:spPr/>
      <dgm:t>
        <a:bodyPr/>
        <a:lstStyle/>
        <a:p>
          <a:endParaRPr lang="en-US"/>
        </a:p>
      </dgm:t>
    </dgm:pt>
    <dgm:pt modelId="{0E8085F9-02A8-4FC2-8D3B-A0AA5F1EC1F7}">
      <dgm:prSet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0"/>
          <a:r>
            <a:rPr lang="en-US" b="1" dirty="0">
              <a:solidFill>
                <a:srgbClr val="00B050"/>
              </a:solidFill>
            </a:rPr>
            <a:t>Practice 4: Sum the digits</a:t>
          </a:r>
          <a:endParaRPr lang="en-US" dirty="0">
            <a:solidFill>
              <a:srgbClr val="00B050"/>
            </a:solidFill>
          </a:endParaRPr>
        </a:p>
      </dgm:t>
    </dgm:pt>
    <dgm:pt modelId="{9A9D0BBD-81CC-4ADD-B35B-803AAE39C930}" type="parTrans" cxnId="{35269393-7A07-4D9F-92F8-0A8402EC7C01}">
      <dgm:prSet/>
      <dgm:spPr/>
      <dgm:t>
        <a:bodyPr/>
        <a:lstStyle/>
        <a:p>
          <a:endParaRPr lang="en-US"/>
        </a:p>
      </dgm:t>
    </dgm:pt>
    <dgm:pt modelId="{7CD21E5E-EF6D-4A05-88C0-FACFE117F380}" type="sibTrans" cxnId="{35269393-7A07-4D9F-92F8-0A8402EC7C01}">
      <dgm:prSet/>
      <dgm:spPr/>
      <dgm:t>
        <a:bodyPr/>
        <a:lstStyle/>
        <a:p>
          <a:endParaRPr lang="en-US"/>
        </a:p>
      </dgm:t>
    </dgm:pt>
    <dgm:pt modelId="{50194297-CF02-435B-8854-5C4B7CF11AAC}" type="pres">
      <dgm:prSet presAssocID="{32F2416B-09FA-423E-9C02-845FDD114C9D}" presName="linear" presStyleCnt="0">
        <dgm:presLayoutVars>
          <dgm:animLvl val="lvl"/>
          <dgm:resizeHandles val="exact"/>
        </dgm:presLayoutVars>
      </dgm:prSet>
      <dgm:spPr/>
    </dgm:pt>
    <dgm:pt modelId="{8E22013E-9C26-4AA1-B8B4-D1AA5892233B}" type="pres">
      <dgm:prSet presAssocID="{0E8085F9-02A8-4FC2-8D3B-A0AA5F1EC1F7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13AF7C06-F6C8-4BB9-92F6-08A3D91BB732}" type="presOf" srcId="{0E8085F9-02A8-4FC2-8D3B-A0AA5F1EC1F7}" destId="{8E22013E-9C26-4AA1-B8B4-D1AA5892233B}" srcOrd="0" destOrd="0" presId="urn:microsoft.com/office/officeart/2005/8/layout/vList2#12"/>
    <dgm:cxn modelId="{C2578537-3A4F-46AC-9300-60B2A4F1B91A}" type="presOf" srcId="{32F2416B-09FA-423E-9C02-845FDD114C9D}" destId="{50194297-CF02-435B-8854-5C4B7CF11AAC}" srcOrd="0" destOrd="0" presId="urn:microsoft.com/office/officeart/2005/8/layout/vList2#12"/>
    <dgm:cxn modelId="{35269393-7A07-4D9F-92F8-0A8402EC7C01}" srcId="{32F2416B-09FA-423E-9C02-845FDD114C9D}" destId="{0E8085F9-02A8-4FC2-8D3B-A0AA5F1EC1F7}" srcOrd="0" destOrd="0" parTransId="{9A9D0BBD-81CC-4ADD-B35B-803AAE39C930}" sibTransId="{7CD21E5E-EF6D-4A05-88C0-FACFE117F380}"/>
    <dgm:cxn modelId="{75D7C567-6F22-493E-8162-2F11CF9E4DF2}" type="presParOf" srcId="{50194297-CF02-435B-8854-5C4B7CF11AAC}" destId="{8E22013E-9C26-4AA1-B8B4-D1AA5892233B}" srcOrd="0" destOrd="0" presId="urn:microsoft.com/office/officeart/2005/8/layout/vList2#1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32F2416B-09FA-423E-9C02-845FDD114C9D}" type="doc">
      <dgm:prSet loTypeId="urn:microsoft.com/office/officeart/2005/8/layout/vList2#13" loCatId="list" qsTypeId="urn:microsoft.com/office/officeart/2005/8/quickstyle/simple1#13" qsCatId="simple" csTypeId="urn:microsoft.com/office/officeart/2005/8/colors/accent5_5#13" csCatId="accent5" phldr="1"/>
      <dgm:spPr/>
      <dgm:t>
        <a:bodyPr/>
        <a:lstStyle/>
        <a:p>
          <a:endParaRPr lang="en-US"/>
        </a:p>
      </dgm:t>
    </dgm:pt>
    <dgm:pt modelId="{0E8085F9-02A8-4FC2-8D3B-A0AA5F1EC1F7}">
      <dgm:prSet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0"/>
          <a:r>
            <a:rPr lang="en-US" b="1" dirty="0">
              <a:solidFill>
                <a:srgbClr val="00B050"/>
              </a:solidFill>
            </a:rPr>
            <a:t>Practice 5: Number of years and days</a:t>
          </a:r>
          <a:endParaRPr lang="en-US" dirty="0">
            <a:solidFill>
              <a:srgbClr val="00B050"/>
            </a:solidFill>
          </a:endParaRPr>
        </a:p>
      </dgm:t>
    </dgm:pt>
    <dgm:pt modelId="{9A9D0BBD-81CC-4ADD-B35B-803AAE39C930}" type="parTrans" cxnId="{35269393-7A07-4D9F-92F8-0A8402EC7C01}">
      <dgm:prSet/>
      <dgm:spPr/>
      <dgm:t>
        <a:bodyPr/>
        <a:lstStyle/>
        <a:p>
          <a:endParaRPr lang="en-US"/>
        </a:p>
      </dgm:t>
    </dgm:pt>
    <dgm:pt modelId="{7CD21E5E-EF6D-4A05-88C0-FACFE117F380}" type="sibTrans" cxnId="{35269393-7A07-4D9F-92F8-0A8402EC7C01}">
      <dgm:prSet/>
      <dgm:spPr/>
      <dgm:t>
        <a:bodyPr/>
        <a:lstStyle/>
        <a:p>
          <a:endParaRPr lang="en-US"/>
        </a:p>
      </dgm:t>
    </dgm:pt>
    <dgm:pt modelId="{50194297-CF02-435B-8854-5C4B7CF11AAC}" type="pres">
      <dgm:prSet presAssocID="{32F2416B-09FA-423E-9C02-845FDD114C9D}" presName="linear" presStyleCnt="0">
        <dgm:presLayoutVars>
          <dgm:animLvl val="lvl"/>
          <dgm:resizeHandles val="exact"/>
        </dgm:presLayoutVars>
      </dgm:prSet>
      <dgm:spPr/>
    </dgm:pt>
    <dgm:pt modelId="{8E22013E-9C26-4AA1-B8B4-D1AA5892233B}" type="pres">
      <dgm:prSet presAssocID="{0E8085F9-02A8-4FC2-8D3B-A0AA5F1EC1F7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13AF7C06-F6C8-4BB9-92F6-08A3D91BB732}" type="presOf" srcId="{0E8085F9-02A8-4FC2-8D3B-A0AA5F1EC1F7}" destId="{8E22013E-9C26-4AA1-B8B4-D1AA5892233B}" srcOrd="0" destOrd="0" presId="urn:microsoft.com/office/officeart/2005/8/layout/vList2#13"/>
    <dgm:cxn modelId="{C2578537-3A4F-46AC-9300-60B2A4F1B91A}" type="presOf" srcId="{32F2416B-09FA-423E-9C02-845FDD114C9D}" destId="{50194297-CF02-435B-8854-5C4B7CF11AAC}" srcOrd="0" destOrd="0" presId="urn:microsoft.com/office/officeart/2005/8/layout/vList2#13"/>
    <dgm:cxn modelId="{35269393-7A07-4D9F-92F8-0A8402EC7C01}" srcId="{32F2416B-09FA-423E-9C02-845FDD114C9D}" destId="{0E8085F9-02A8-4FC2-8D3B-A0AA5F1EC1F7}" srcOrd="0" destOrd="0" parTransId="{9A9D0BBD-81CC-4ADD-B35B-803AAE39C930}" sibTransId="{7CD21E5E-EF6D-4A05-88C0-FACFE117F380}"/>
    <dgm:cxn modelId="{75D7C567-6F22-493E-8162-2F11CF9E4DF2}" type="presParOf" srcId="{50194297-CF02-435B-8854-5C4B7CF11AAC}" destId="{8E22013E-9C26-4AA1-B8B4-D1AA5892233B}" srcOrd="0" destOrd="0" presId="urn:microsoft.com/office/officeart/2005/8/layout/vList2#1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32F2416B-09FA-423E-9C02-845FDD114C9D}" type="doc">
      <dgm:prSet loTypeId="urn:microsoft.com/office/officeart/2005/8/layout/vList2#14" loCatId="list" qsTypeId="urn:microsoft.com/office/officeart/2005/8/quickstyle/simple1#14" qsCatId="simple" csTypeId="urn:microsoft.com/office/officeart/2005/8/colors/accent5_5#14" csCatId="accent5" phldr="1"/>
      <dgm:spPr/>
      <dgm:t>
        <a:bodyPr/>
        <a:lstStyle/>
        <a:p>
          <a:endParaRPr lang="en-US"/>
        </a:p>
      </dgm:t>
    </dgm:pt>
    <dgm:pt modelId="{0E8085F9-02A8-4FC2-8D3B-A0AA5F1EC1F7}">
      <dgm:prSet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0"/>
          <a:r>
            <a:rPr lang="en-US" b="1" dirty="0">
              <a:solidFill>
                <a:srgbClr val="00B050"/>
              </a:solidFill>
            </a:rPr>
            <a:t>Practice 6: Financial application: compound value</a:t>
          </a:r>
          <a:endParaRPr lang="en-US" dirty="0">
            <a:solidFill>
              <a:srgbClr val="00B050"/>
            </a:solidFill>
          </a:endParaRPr>
        </a:p>
      </dgm:t>
    </dgm:pt>
    <dgm:pt modelId="{9A9D0BBD-81CC-4ADD-B35B-803AAE39C930}" type="parTrans" cxnId="{35269393-7A07-4D9F-92F8-0A8402EC7C01}">
      <dgm:prSet/>
      <dgm:spPr/>
      <dgm:t>
        <a:bodyPr/>
        <a:lstStyle/>
        <a:p>
          <a:endParaRPr lang="en-US"/>
        </a:p>
      </dgm:t>
    </dgm:pt>
    <dgm:pt modelId="{7CD21E5E-EF6D-4A05-88C0-FACFE117F380}" type="sibTrans" cxnId="{35269393-7A07-4D9F-92F8-0A8402EC7C01}">
      <dgm:prSet/>
      <dgm:spPr/>
      <dgm:t>
        <a:bodyPr/>
        <a:lstStyle/>
        <a:p>
          <a:endParaRPr lang="en-US"/>
        </a:p>
      </dgm:t>
    </dgm:pt>
    <dgm:pt modelId="{50194297-CF02-435B-8854-5C4B7CF11AAC}" type="pres">
      <dgm:prSet presAssocID="{32F2416B-09FA-423E-9C02-845FDD114C9D}" presName="linear" presStyleCnt="0">
        <dgm:presLayoutVars>
          <dgm:animLvl val="lvl"/>
          <dgm:resizeHandles val="exact"/>
        </dgm:presLayoutVars>
      </dgm:prSet>
      <dgm:spPr/>
    </dgm:pt>
    <dgm:pt modelId="{8E22013E-9C26-4AA1-B8B4-D1AA5892233B}" type="pres">
      <dgm:prSet presAssocID="{0E8085F9-02A8-4FC2-8D3B-A0AA5F1EC1F7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13AF7C06-F6C8-4BB9-92F6-08A3D91BB732}" type="presOf" srcId="{0E8085F9-02A8-4FC2-8D3B-A0AA5F1EC1F7}" destId="{8E22013E-9C26-4AA1-B8B4-D1AA5892233B}" srcOrd="0" destOrd="0" presId="urn:microsoft.com/office/officeart/2005/8/layout/vList2#14"/>
    <dgm:cxn modelId="{C2578537-3A4F-46AC-9300-60B2A4F1B91A}" type="presOf" srcId="{32F2416B-09FA-423E-9C02-845FDD114C9D}" destId="{50194297-CF02-435B-8854-5C4B7CF11AAC}" srcOrd="0" destOrd="0" presId="urn:microsoft.com/office/officeart/2005/8/layout/vList2#14"/>
    <dgm:cxn modelId="{35269393-7A07-4D9F-92F8-0A8402EC7C01}" srcId="{32F2416B-09FA-423E-9C02-845FDD114C9D}" destId="{0E8085F9-02A8-4FC2-8D3B-A0AA5F1EC1F7}" srcOrd="0" destOrd="0" parTransId="{9A9D0BBD-81CC-4ADD-B35B-803AAE39C930}" sibTransId="{7CD21E5E-EF6D-4A05-88C0-FACFE117F380}"/>
    <dgm:cxn modelId="{75D7C567-6F22-493E-8162-2F11CF9E4DF2}" type="presParOf" srcId="{50194297-CF02-435B-8854-5C4B7CF11AAC}" destId="{8E22013E-9C26-4AA1-B8B4-D1AA5892233B}" srcOrd="0" destOrd="0" presId="urn:microsoft.com/office/officeart/2005/8/layout/vList2#1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2F2416B-09FA-423E-9C02-845FDD114C9D}" type="doc">
      <dgm:prSet loTypeId="urn:microsoft.com/office/officeart/2005/8/layout/vList2#2" loCatId="list" qsTypeId="urn:microsoft.com/office/officeart/2005/8/quickstyle/simple1#2" qsCatId="simple" csTypeId="urn:microsoft.com/office/officeart/2005/8/colors/accent5_5#2" csCatId="accent5" phldr="1"/>
      <dgm:spPr/>
      <dgm:t>
        <a:bodyPr/>
        <a:lstStyle/>
        <a:p>
          <a:endParaRPr lang="en-US"/>
        </a:p>
      </dgm:t>
    </dgm:pt>
    <dgm:pt modelId="{0E8085F9-02A8-4FC2-8D3B-A0AA5F1EC1F7}">
      <dgm:prSet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0"/>
          <a:r>
            <a:rPr lang="en-US" b="1" dirty="0">
              <a:solidFill>
                <a:srgbClr val="00B050"/>
              </a:solidFill>
            </a:rPr>
            <a:t>2.print() Function-I</a:t>
          </a:r>
          <a:endParaRPr lang="en-US" dirty="0">
            <a:solidFill>
              <a:srgbClr val="00B050"/>
            </a:solidFill>
          </a:endParaRPr>
        </a:p>
      </dgm:t>
    </dgm:pt>
    <dgm:pt modelId="{9A9D0BBD-81CC-4ADD-B35B-803AAE39C930}" type="parTrans" cxnId="{35269393-7A07-4D9F-92F8-0A8402EC7C01}">
      <dgm:prSet/>
      <dgm:spPr/>
      <dgm:t>
        <a:bodyPr/>
        <a:lstStyle/>
        <a:p>
          <a:endParaRPr lang="en-US"/>
        </a:p>
      </dgm:t>
    </dgm:pt>
    <dgm:pt modelId="{7CD21E5E-EF6D-4A05-88C0-FACFE117F380}" type="sibTrans" cxnId="{35269393-7A07-4D9F-92F8-0A8402EC7C01}">
      <dgm:prSet/>
      <dgm:spPr/>
      <dgm:t>
        <a:bodyPr/>
        <a:lstStyle/>
        <a:p>
          <a:endParaRPr lang="en-US"/>
        </a:p>
      </dgm:t>
    </dgm:pt>
    <dgm:pt modelId="{50194297-CF02-435B-8854-5C4B7CF11AAC}" type="pres">
      <dgm:prSet presAssocID="{32F2416B-09FA-423E-9C02-845FDD114C9D}" presName="linear" presStyleCnt="0">
        <dgm:presLayoutVars>
          <dgm:animLvl val="lvl"/>
          <dgm:resizeHandles val="exact"/>
        </dgm:presLayoutVars>
      </dgm:prSet>
      <dgm:spPr/>
    </dgm:pt>
    <dgm:pt modelId="{8E22013E-9C26-4AA1-B8B4-D1AA5892233B}" type="pres">
      <dgm:prSet presAssocID="{0E8085F9-02A8-4FC2-8D3B-A0AA5F1EC1F7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13AF7C06-F6C8-4BB9-92F6-08A3D91BB732}" type="presOf" srcId="{0E8085F9-02A8-4FC2-8D3B-A0AA5F1EC1F7}" destId="{8E22013E-9C26-4AA1-B8B4-D1AA5892233B}" srcOrd="0" destOrd="0" presId="urn:microsoft.com/office/officeart/2005/8/layout/vList2#2"/>
    <dgm:cxn modelId="{C2578537-3A4F-46AC-9300-60B2A4F1B91A}" type="presOf" srcId="{32F2416B-09FA-423E-9C02-845FDD114C9D}" destId="{50194297-CF02-435B-8854-5C4B7CF11AAC}" srcOrd="0" destOrd="0" presId="urn:microsoft.com/office/officeart/2005/8/layout/vList2#2"/>
    <dgm:cxn modelId="{35269393-7A07-4D9F-92F8-0A8402EC7C01}" srcId="{32F2416B-09FA-423E-9C02-845FDD114C9D}" destId="{0E8085F9-02A8-4FC2-8D3B-A0AA5F1EC1F7}" srcOrd="0" destOrd="0" parTransId="{9A9D0BBD-81CC-4ADD-B35B-803AAE39C930}" sibTransId="{7CD21E5E-EF6D-4A05-88C0-FACFE117F380}"/>
    <dgm:cxn modelId="{75D7C567-6F22-493E-8162-2F11CF9E4DF2}" type="presParOf" srcId="{50194297-CF02-435B-8854-5C4B7CF11AAC}" destId="{8E22013E-9C26-4AA1-B8B4-D1AA5892233B}" srcOrd="0" destOrd="0" presId="urn:microsoft.com/office/officeart/2005/8/layout/vList2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2F2416B-09FA-423E-9C02-845FDD114C9D}" type="doc">
      <dgm:prSet loTypeId="urn:microsoft.com/office/officeart/2005/8/layout/vList2#3" loCatId="list" qsTypeId="urn:microsoft.com/office/officeart/2005/8/quickstyle/simple1#3" qsCatId="simple" csTypeId="urn:microsoft.com/office/officeart/2005/8/colors/accent5_5#3" csCatId="accent5" phldr="1"/>
      <dgm:spPr/>
      <dgm:t>
        <a:bodyPr/>
        <a:lstStyle/>
        <a:p>
          <a:endParaRPr lang="en-US"/>
        </a:p>
      </dgm:t>
    </dgm:pt>
    <dgm:pt modelId="{0E8085F9-02A8-4FC2-8D3B-A0AA5F1EC1F7}">
      <dgm:prSet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0"/>
          <a:r>
            <a:rPr lang="en-US" b="1" dirty="0">
              <a:solidFill>
                <a:srgbClr val="00B050"/>
              </a:solidFill>
            </a:rPr>
            <a:t>2.print() Function II-</a:t>
          </a:r>
          <a:r>
            <a:rPr lang="en-US" b="1" dirty="0">
              <a:solidFill>
                <a:srgbClr val="FFC000"/>
              </a:solidFill>
            </a:rPr>
            <a:t>Formatted</a:t>
          </a:r>
          <a:r>
            <a:rPr lang="en-US" b="1" dirty="0">
              <a:solidFill>
                <a:srgbClr val="00B050"/>
              </a:solidFill>
            </a:rPr>
            <a:t> </a:t>
          </a:r>
          <a:r>
            <a:rPr lang="en-US" b="1" dirty="0">
              <a:solidFill>
                <a:srgbClr val="FFC000"/>
              </a:solidFill>
            </a:rPr>
            <a:t>Output-A</a:t>
          </a:r>
          <a:endParaRPr lang="en-US" dirty="0">
            <a:solidFill>
              <a:srgbClr val="FFC000"/>
            </a:solidFill>
          </a:endParaRPr>
        </a:p>
      </dgm:t>
    </dgm:pt>
    <dgm:pt modelId="{9A9D0BBD-81CC-4ADD-B35B-803AAE39C930}" type="parTrans" cxnId="{35269393-7A07-4D9F-92F8-0A8402EC7C01}">
      <dgm:prSet/>
      <dgm:spPr/>
      <dgm:t>
        <a:bodyPr/>
        <a:lstStyle/>
        <a:p>
          <a:endParaRPr lang="en-US"/>
        </a:p>
      </dgm:t>
    </dgm:pt>
    <dgm:pt modelId="{7CD21E5E-EF6D-4A05-88C0-FACFE117F380}" type="sibTrans" cxnId="{35269393-7A07-4D9F-92F8-0A8402EC7C01}">
      <dgm:prSet/>
      <dgm:spPr/>
      <dgm:t>
        <a:bodyPr/>
        <a:lstStyle/>
        <a:p>
          <a:endParaRPr lang="en-US"/>
        </a:p>
      </dgm:t>
    </dgm:pt>
    <dgm:pt modelId="{50194297-CF02-435B-8854-5C4B7CF11AAC}" type="pres">
      <dgm:prSet presAssocID="{32F2416B-09FA-423E-9C02-845FDD114C9D}" presName="linear" presStyleCnt="0">
        <dgm:presLayoutVars>
          <dgm:animLvl val="lvl"/>
          <dgm:resizeHandles val="exact"/>
        </dgm:presLayoutVars>
      </dgm:prSet>
      <dgm:spPr/>
    </dgm:pt>
    <dgm:pt modelId="{8E22013E-9C26-4AA1-B8B4-D1AA5892233B}" type="pres">
      <dgm:prSet presAssocID="{0E8085F9-02A8-4FC2-8D3B-A0AA5F1EC1F7}" presName="parentText" presStyleLbl="node1" presStyleIdx="0" presStyleCnt="1" custScaleX="98521" custScaleY="112368" custLinFactNeighborX="90" custLinFactNeighborY="-7195">
        <dgm:presLayoutVars>
          <dgm:chMax val="0"/>
          <dgm:bulletEnabled val="1"/>
        </dgm:presLayoutVars>
      </dgm:prSet>
      <dgm:spPr/>
    </dgm:pt>
  </dgm:ptLst>
  <dgm:cxnLst>
    <dgm:cxn modelId="{13AF7C06-F6C8-4BB9-92F6-08A3D91BB732}" type="presOf" srcId="{0E8085F9-02A8-4FC2-8D3B-A0AA5F1EC1F7}" destId="{8E22013E-9C26-4AA1-B8B4-D1AA5892233B}" srcOrd="0" destOrd="0" presId="urn:microsoft.com/office/officeart/2005/8/layout/vList2#3"/>
    <dgm:cxn modelId="{C2578537-3A4F-46AC-9300-60B2A4F1B91A}" type="presOf" srcId="{32F2416B-09FA-423E-9C02-845FDD114C9D}" destId="{50194297-CF02-435B-8854-5C4B7CF11AAC}" srcOrd="0" destOrd="0" presId="urn:microsoft.com/office/officeart/2005/8/layout/vList2#3"/>
    <dgm:cxn modelId="{35269393-7A07-4D9F-92F8-0A8402EC7C01}" srcId="{32F2416B-09FA-423E-9C02-845FDD114C9D}" destId="{0E8085F9-02A8-4FC2-8D3B-A0AA5F1EC1F7}" srcOrd="0" destOrd="0" parTransId="{9A9D0BBD-81CC-4ADD-B35B-803AAE39C930}" sibTransId="{7CD21E5E-EF6D-4A05-88C0-FACFE117F380}"/>
    <dgm:cxn modelId="{75D7C567-6F22-493E-8162-2F11CF9E4DF2}" type="presParOf" srcId="{50194297-CF02-435B-8854-5C4B7CF11AAC}" destId="{8E22013E-9C26-4AA1-B8B4-D1AA5892233B}" srcOrd="0" destOrd="0" presId="urn:microsoft.com/office/officeart/2005/8/layout/vList2#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2F2416B-09FA-423E-9C02-845FDD114C9D}" type="doc">
      <dgm:prSet loTypeId="urn:microsoft.com/office/officeart/2005/8/layout/vList2#4" loCatId="list" qsTypeId="urn:microsoft.com/office/officeart/2005/8/quickstyle/simple1#4" qsCatId="simple" csTypeId="urn:microsoft.com/office/officeart/2005/8/colors/accent5_5#4" csCatId="accent5" phldr="1"/>
      <dgm:spPr/>
      <dgm:t>
        <a:bodyPr/>
        <a:lstStyle/>
        <a:p>
          <a:endParaRPr lang="en-US"/>
        </a:p>
      </dgm:t>
    </dgm:pt>
    <dgm:pt modelId="{0E8085F9-02A8-4FC2-8D3B-A0AA5F1EC1F7}">
      <dgm:prSet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0"/>
          <a:r>
            <a:rPr lang="en-US" b="1" dirty="0">
              <a:solidFill>
                <a:srgbClr val="00B050"/>
              </a:solidFill>
            </a:rPr>
            <a:t>Practice 1:Print a table</a:t>
          </a:r>
          <a:endParaRPr lang="en-US" dirty="0">
            <a:solidFill>
              <a:srgbClr val="00B050"/>
            </a:solidFill>
          </a:endParaRPr>
        </a:p>
      </dgm:t>
    </dgm:pt>
    <dgm:pt modelId="{9A9D0BBD-81CC-4ADD-B35B-803AAE39C930}" type="parTrans" cxnId="{35269393-7A07-4D9F-92F8-0A8402EC7C01}">
      <dgm:prSet/>
      <dgm:spPr/>
      <dgm:t>
        <a:bodyPr/>
        <a:lstStyle/>
        <a:p>
          <a:endParaRPr lang="en-US"/>
        </a:p>
      </dgm:t>
    </dgm:pt>
    <dgm:pt modelId="{7CD21E5E-EF6D-4A05-88C0-FACFE117F380}" type="sibTrans" cxnId="{35269393-7A07-4D9F-92F8-0A8402EC7C01}">
      <dgm:prSet/>
      <dgm:spPr/>
      <dgm:t>
        <a:bodyPr/>
        <a:lstStyle/>
        <a:p>
          <a:endParaRPr lang="en-US"/>
        </a:p>
      </dgm:t>
    </dgm:pt>
    <dgm:pt modelId="{50194297-CF02-435B-8854-5C4B7CF11AAC}" type="pres">
      <dgm:prSet presAssocID="{32F2416B-09FA-423E-9C02-845FDD114C9D}" presName="linear" presStyleCnt="0">
        <dgm:presLayoutVars>
          <dgm:animLvl val="lvl"/>
          <dgm:resizeHandles val="exact"/>
        </dgm:presLayoutVars>
      </dgm:prSet>
      <dgm:spPr/>
    </dgm:pt>
    <dgm:pt modelId="{8E22013E-9C26-4AA1-B8B4-D1AA5892233B}" type="pres">
      <dgm:prSet presAssocID="{0E8085F9-02A8-4FC2-8D3B-A0AA5F1EC1F7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13AF7C06-F6C8-4BB9-92F6-08A3D91BB732}" type="presOf" srcId="{0E8085F9-02A8-4FC2-8D3B-A0AA5F1EC1F7}" destId="{8E22013E-9C26-4AA1-B8B4-D1AA5892233B}" srcOrd="0" destOrd="0" presId="urn:microsoft.com/office/officeart/2005/8/layout/vList2#4"/>
    <dgm:cxn modelId="{C2578537-3A4F-46AC-9300-60B2A4F1B91A}" type="presOf" srcId="{32F2416B-09FA-423E-9C02-845FDD114C9D}" destId="{50194297-CF02-435B-8854-5C4B7CF11AAC}" srcOrd="0" destOrd="0" presId="urn:microsoft.com/office/officeart/2005/8/layout/vList2#4"/>
    <dgm:cxn modelId="{35269393-7A07-4D9F-92F8-0A8402EC7C01}" srcId="{32F2416B-09FA-423E-9C02-845FDD114C9D}" destId="{0E8085F9-02A8-4FC2-8D3B-A0AA5F1EC1F7}" srcOrd="0" destOrd="0" parTransId="{9A9D0BBD-81CC-4ADD-B35B-803AAE39C930}" sibTransId="{7CD21E5E-EF6D-4A05-88C0-FACFE117F380}"/>
    <dgm:cxn modelId="{75D7C567-6F22-493E-8162-2F11CF9E4DF2}" type="presParOf" srcId="{50194297-CF02-435B-8854-5C4B7CF11AAC}" destId="{8E22013E-9C26-4AA1-B8B4-D1AA5892233B}" srcOrd="0" destOrd="0" presId="urn:microsoft.com/office/officeart/2005/8/layout/vList2#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2F2416B-09FA-423E-9C02-845FDD114C9D}" type="doc">
      <dgm:prSet loTypeId="urn:microsoft.com/office/officeart/2005/8/layout/vList2#5" loCatId="list" qsTypeId="urn:microsoft.com/office/officeart/2005/8/quickstyle/simple1#5" qsCatId="simple" csTypeId="urn:microsoft.com/office/officeart/2005/8/colors/accent5_5#5" csCatId="accent5" phldr="1"/>
      <dgm:spPr/>
      <dgm:t>
        <a:bodyPr/>
        <a:lstStyle/>
        <a:p>
          <a:endParaRPr lang="en-US"/>
        </a:p>
      </dgm:t>
    </dgm:pt>
    <dgm:pt modelId="{0E8085F9-02A8-4FC2-8D3B-A0AA5F1EC1F7}">
      <dgm:prSet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0"/>
          <a:r>
            <a:rPr lang="en-US" b="1" dirty="0">
              <a:solidFill>
                <a:srgbClr val="00B050"/>
              </a:solidFill>
            </a:rPr>
            <a:t>3.Arithmetic Operators</a:t>
          </a:r>
          <a:endParaRPr lang="en-US" dirty="0">
            <a:solidFill>
              <a:srgbClr val="00B050"/>
            </a:solidFill>
          </a:endParaRPr>
        </a:p>
      </dgm:t>
    </dgm:pt>
    <dgm:pt modelId="{9A9D0BBD-81CC-4ADD-B35B-803AAE39C930}" type="parTrans" cxnId="{35269393-7A07-4D9F-92F8-0A8402EC7C01}">
      <dgm:prSet/>
      <dgm:spPr/>
      <dgm:t>
        <a:bodyPr/>
        <a:lstStyle/>
        <a:p>
          <a:endParaRPr lang="en-US"/>
        </a:p>
      </dgm:t>
    </dgm:pt>
    <dgm:pt modelId="{7CD21E5E-EF6D-4A05-88C0-FACFE117F380}" type="sibTrans" cxnId="{35269393-7A07-4D9F-92F8-0A8402EC7C01}">
      <dgm:prSet/>
      <dgm:spPr/>
      <dgm:t>
        <a:bodyPr/>
        <a:lstStyle/>
        <a:p>
          <a:endParaRPr lang="en-US"/>
        </a:p>
      </dgm:t>
    </dgm:pt>
    <dgm:pt modelId="{50194297-CF02-435B-8854-5C4B7CF11AAC}" type="pres">
      <dgm:prSet presAssocID="{32F2416B-09FA-423E-9C02-845FDD114C9D}" presName="linear" presStyleCnt="0">
        <dgm:presLayoutVars>
          <dgm:animLvl val="lvl"/>
          <dgm:resizeHandles val="exact"/>
        </dgm:presLayoutVars>
      </dgm:prSet>
      <dgm:spPr/>
    </dgm:pt>
    <dgm:pt modelId="{8E22013E-9C26-4AA1-B8B4-D1AA5892233B}" type="pres">
      <dgm:prSet presAssocID="{0E8085F9-02A8-4FC2-8D3B-A0AA5F1EC1F7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13AF7C06-F6C8-4BB9-92F6-08A3D91BB732}" type="presOf" srcId="{0E8085F9-02A8-4FC2-8D3B-A0AA5F1EC1F7}" destId="{8E22013E-9C26-4AA1-B8B4-D1AA5892233B}" srcOrd="0" destOrd="0" presId="urn:microsoft.com/office/officeart/2005/8/layout/vList2#5"/>
    <dgm:cxn modelId="{C2578537-3A4F-46AC-9300-60B2A4F1B91A}" type="presOf" srcId="{32F2416B-09FA-423E-9C02-845FDD114C9D}" destId="{50194297-CF02-435B-8854-5C4B7CF11AAC}" srcOrd="0" destOrd="0" presId="urn:microsoft.com/office/officeart/2005/8/layout/vList2#5"/>
    <dgm:cxn modelId="{35269393-7A07-4D9F-92F8-0A8402EC7C01}" srcId="{32F2416B-09FA-423E-9C02-845FDD114C9D}" destId="{0E8085F9-02A8-4FC2-8D3B-A0AA5F1EC1F7}" srcOrd="0" destOrd="0" parTransId="{9A9D0BBD-81CC-4ADD-B35B-803AAE39C930}" sibTransId="{7CD21E5E-EF6D-4A05-88C0-FACFE117F380}"/>
    <dgm:cxn modelId="{75D7C567-6F22-493E-8162-2F11CF9E4DF2}" type="presParOf" srcId="{50194297-CF02-435B-8854-5C4B7CF11AAC}" destId="{8E22013E-9C26-4AA1-B8B4-D1AA5892233B}" srcOrd="0" destOrd="0" presId="urn:microsoft.com/office/officeart/2005/8/layout/vList2#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32F2416B-09FA-423E-9C02-845FDD114C9D}" type="doc">
      <dgm:prSet loTypeId="urn:microsoft.com/office/officeart/2005/8/layout/vList2#6" loCatId="list" qsTypeId="urn:microsoft.com/office/officeart/2005/8/quickstyle/simple1#6" qsCatId="simple" csTypeId="urn:microsoft.com/office/officeart/2005/8/colors/accent5_5#6" csCatId="accent5" phldr="1"/>
      <dgm:spPr/>
      <dgm:t>
        <a:bodyPr/>
        <a:lstStyle/>
        <a:p>
          <a:endParaRPr lang="en-US"/>
        </a:p>
      </dgm:t>
    </dgm:pt>
    <dgm:pt modelId="{0E8085F9-02A8-4FC2-8D3B-A0AA5F1EC1F7}">
      <dgm:prSet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0"/>
          <a:r>
            <a:rPr lang="en-US" b="1" dirty="0">
              <a:solidFill>
                <a:srgbClr val="00B050"/>
              </a:solidFill>
            </a:rPr>
            <a:t>3.Arithmetic Operators</a:t>
          </a:r>
          <a:endParaRPr lang="en-US" dirty="0">
            <a:solidFill>
              <a:srgbClr val="00B050"/>
            </a:solidFill>
          </a:endParaRPr>
        </a:p>
      </dgm:t>
    </dgm:pt>
    <dgm:pt modelId="{9A9D0BBD-81CC-4ADD-B35B-803AAE39C930}" type="parTrans" cxnId="{35269393-7A07-4D9F-92F8-0A8402EC7C01}">
      <dgm:prSet/>
      <dgm:spPr/>
      <dgm:t>
        <a:bodyPr/>
        <a:lstStyle/>
        <a:p>
          <a:endParaRPr lang="en-US"/>
        </a:p>
      </dgm:t>
    </dgm:pt>
    <dgm:pt modelId="{7CD21E5E-EF6D-4A05-88C0-FACFE117F380}" type="sibTrans" cxnId="{35269393-7A07-4D9F-92F8-0A8402EC7C01}">
      <dgm:prSet/>
      <dgm:spPr/>
      <dgm:t>
        <a:bodyPr/>
        <a:lstStyle/>
        <a:p>
          <a:endParaRPr lang="en-US"/>
        </a:p>
      </dgm:t>
    </dgm:pt>
    <dgm:pt modelId="{50194297-CF02-435B-8854-5C4B7CF11AAC}" type="pres">
      <dgm:prSet presAssocID="{32F2416B-09FA-423E-9C02-845FDD114C9D}" presName="linear" presStyleCnt="0">
        <dgm:presLayoutVars>
          <dgm:animLvl val="lvl"/>
          <dgm:resizeHandles val="exact"/>
        </dgm:presLayoutVars>
      </dgm:prSet>
      <dgm:spPr/>
    </dgm:pt>
    <dgm:pt modelId="{8E22013E-9C26-4AA1-B8B4-D1AA5892233B}" type="pres">
      <dgm:prSet presAssocID="{0E8085F9-02A8-4FC2-8D3B-A0AA5F1EC1F7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13AF7C06-F6C8-4BB9-92F6-08A3D91BB732}" type="presOf" srcId="{0E8085F9-02A8-4FC2-8D3B-A0AA5F1EC1F7}" destId="{8E22013E-9C26-4AA1-B8B4-D1AA5892233B}" srcOrd="0" destOrd="0" presId="urn:microsoft.com/office/officeart/2005/8/layout/vList2#6"/>
    <dgm:cxn modelId="{C2578537-3A4F-46AC-9300-60B2A4F1B91A}" type="presOf" srcId="{32F2416B-09FA-423E-9C02-845FDD114C9D}" destId="{50194297-CF02-435B-8854-5C4B7CF11AAC}" srcOrd="0" destOrd="0" presId="urn:microsoft.com/office/officeart/2005/8/layout/vList2#6"/>
    <dgm:cxn modelId="{35269393-7A07-4D9F-92F8-0A8402EC7C01}" srcId="{32F2416B-09FA-423E-9C02-845FDD114C9D}" destId="{0E8085F9-02A8-4FC2-8D3B-A0AA5F1EC1F7}" srcOrd="0" destOrd="0" parTransId="{9A9D0BBD-81CC-4ADD-B35B-803AAE39C930}" sibTransId="{7CD21E5E-EF6D-4A05-88C0-FACFE117F380}"/>
    <dgm:cxn modelId="{75D7C567-6F22-493E-8162-2F11CF9E4DF2}" type="presParOf" srcId="{50194297-CF02-435B-8854-5C4B7CF11AAC}" destId="{8E22013E-9C26-4AA1-B8B4-D1AA5892233B}" srcOrd="0" destOrd="0" presId="urn:microsoft.com/office/officeart/2005/8/layout/vList2#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32F2416B-09FA-423E-9C02-845FDD114C9D}" type="doc">
      <dgm:prSet loTypeId="urn:microsoft.com/office/officeart/2005/8/layout/vList2#7" loCatId="list" qsTypeId="urn:microsoft.com/office/officeart/2005/8/quickstyle/simple1#7" qsCatId="simple" csTypeId="urn:microsoft.com/office/officeart/2005/8/colors/accent5_5#7" csCatId="accent5" phldr="1"/>
      <dgm:spPr/>
      <dgm:t>
        <a:bodyPr/>
        <a:lstStyle/>
        <a:p>
          <a:endParaRPr lang="en-US"/>
        </a:p>
      </dgm:t>
    </dgm:pt>
    <dgm:pt modelId="{0E8085F9-02A8-4FC2-8D3B-A0AA5F1EC1F7}">
      <dgm:prSet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0"/>
          <a:r>
            <a:rPr lang="en-US" b="1" dirty="0">
              <a:solidFill>
                <a:srgbClr val="00B050"/>
              </a:solidFill>
            </a:rPr>
            <a:t>4.input() Function</a:t>
          </a:r>
          <a:endParaRPr lang="en-US" dirty="0">
            <a:solidFill>
              <a:srgbClr val="00B050"/>
            </a:solidFill>
          </a:endParaRPr>
        </a:p>
      </dgm:t>
    </dgm:pt>
    <dgm:pt modelId="{9A9D0BBD-81CC-4ADD-B35B-803AAE39C930}" type="parTrans" cxnId="{35269393-7A07-4D9F-92F8-0A8402EC7C01}">
      <dgm:prSet/>
      <dgm:spPr/>
      <dgm:t>
        <a:bodyPr/>
        <a:lstStyle/>
        <a:p>
          <a:endParaRPr lang="en-US"/>
        </a:p>
      </dgm:t>
    </dgm:pt>
    <dgm:pt modelId="{7CD21E5E-EF6D-4A05-88C0-FACFE117F380}" type="sibTrans" cxnId="{35269393-7A07-4D9F-92F8-0A8402EC7C01}">
      <dgm:prSet/>
      <dgm:spPr/>
      <dgm:t>
        <a:bodyPr/>
        <a:lstStyle/>
        <a:p>
          <a:endParaRPr lang="en-US"/>
        </a:p>
      </dgm:t>
    </dgm:pt>
    <dgm:pt modelId="{50194297-CF02-435B-8854-5C4B7CF11AAC}" type="pres">
      <dgm:prSet presAssocID="{32F2416B-09FA-423E-9C02-845FDD114C9D}" presName="linear" presStyleCnt="0">
        <dgm:presLayoutVars>
          <dgm:animLvl val="lvl"/>
          <dgm:resizeHandles val="exact"/>
        </dgm:presLayoutVars>
      </dgm:prSet>
      <dgm:spPr/>
    </dgm:pt>
    <dgm:pt modelId="{8E22013E-9C26-4AA1-B8B4-D1AA5892233B}" type="pres">
      <dgm:prSet presAssocID="{0E8085F9-02A8-4FC2-8D3B-A0AA5F1EC1F7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13AF7C06-F6C8-4BB9-92F6-08A3D91BB732}" type="presOf" srcId="{0E8085F9-02A8-4FC2-8D3B-A0AA5F1EC1F7}" destId="{8E22013E-9C26-4AA1-B8B4-D1AA5892233B}" srcOrd="0" destOrd="0" presId="urn:microsoft.com/office/officeart/2005/8/layout/vList2#7"/>
    <dgm:cxn modelId="{C2578537-3A4F-46AC-9300-60B2A4F1B91A}" type="presOf" srcId="{32F2416B-09FA-423E-9C02-845FDD114C9D}" destId="{50194297-CF02-435B-8854-5C4B7CF11AAC}" srcOrd="0" destOrd="0" presId="urn:microsoft.com/office/officeart/2005/8/layout/vList2#7"/>
    <dgm:cxn modelId="{35269393-7A07-4D9F-92F8-0A8402EC7C01}" srcId="{32F2416B-09FA-423E-9C02-845FDD114C9D}" destId="{0E8085F9-02A8-4FC2-8D3B-A0AA5F1EC1F7}" srcOrd="0" destOrd="0" parTransId="{9A9D0BBD-81CC-4ADD-B35B-803AAE39C930}" sibTransId="{7CD21E5E-EF6D-4A05-88C0-FACFE117F380}"/>
    <dgm:cxn modelId="{75D7C567-6F22-493E-8162-2F11CF9E4DF2}" type="presParOf" srcId="{50194297-CF02-435B-8854-5C4B7CF11AAC}" destId="{8E22013E-9C26-4AA1-B8B4-D1AA5892233B}" srcOrd="0" destOrd="0" presId="urn:microsoft.com/office/officeart/2005/8/layout/vList2#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2F2416B-09FA-423E-9C02-845FDD114C9D}" type="doc">
      <dgm:prSet loTypeId="urn:microsoft.com/office/officeart/2005/8/layout/vList2#8" loCatId="list" qsTypeId="urn:microsoft.com/office/officeart/2005/8/quickstyle/simple1#8" qsCatId="simple" csTypeId="urn:microsoft.com/office/officeart/2005/8/colors/accent5_5#8" csCatId="accent5" phldr="1"/>
      <dgm:spPr/>
      <dgm:t>
        <a:bodyPr/>
        <a:lstStyle/>
        <a:p>
          <a:endParaRPr lang="en-US"/>
        </a:p>
      </dgm:t>
    </dgm:pt>
    <dgm:pt modelId="{0E8085F9-02A8-4FC2-8D3B-A0AA5F1EC1F7}">
      <dgm:prSet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0"/>
          <a:r>
            <a:rPr lang="en-US" b="1" dirty="0">
              <a:solidFill>
                <a:srgbClr val="00B050"/>
              </a:solidFill>
            </a:rPr>
            <a:t>5.eval() Function</a:t>
          </a:r>
          <a:endParaRPr lang="en-US" dirty="0">
            <a:solidFill>
              <a:srgbClr val="00B050"/>
            </a:solidFill>
          </a:endParaRPr>
        </a:p>
      </dgm:t>
    </dgm:pt>
    <dgm:pt modelId="{9A9D0BBD-81CC-4ADD-B35B-803AAE39C930}" type="parTrans" cxnId="{35269393-7A07-4D9F-92F8-0A8402EC7C01}">
      <dgm:prSet/>
      <dgm:spPr/>
      <dgm:t>
        <a:bodyPr/>
        <a:lstStyle/>
        <a:p>
          <a:endParaRPr lang="en-US"/>
        </a:p>
      </dgm:t>
    </dgm:pt>
    <dgm:pt modelId="{7CD21E5E-EF6D-4A05-88C0-FACFE117F380}" type="sibTrans" cxnId="{35269393-7A07-4D9F-92F8-0A8402EC7C01}">
      <dgm:prSet/>
      <dgm:spPr/>
      <dgm:t>
        <a:bodyPr/>
        <a:lstStyle/>
        <a:p>
          <a:endParaRPr lang="en-US"/>
        </a:p>
      </dgm:t>
    </dgm:pt>
    <dgm:pt modelId="{50194297-CF02-435B-8854-5C4B7CF11AAC}" type="pres">
      <dgm:prSet presAssocID="{32F2416B-09FA-423E-9C02-845FDD114C9D}" presName="linear" presStyleCnt="0">
        <dgm:presLayoutVars>
          <dgm:animLvl val="lvl"/>
          <dgm:resizeHandles val="exact"/>
        </dgm:presLayoutVars>
      </dgm:prSet>
      <dgm:spPr/>
    </dgm:pt>
    <dgm:pt modelId="{8E22013E-9C26-4AA1-B8B4-D1AA5892233B}" type="pres">
      <dgm:prSet presAssocID="{0E8085F9-02A8-4FC2-8D3B-A0AA5F1EC1F7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13AF7C06-F6C8-4BB9-92F6-08A3D91BB732}" type="presOf" srcId="{0E8085F9-02A8-4FC2-8D3B-A0AA5F1EC1F7}" destId="{8E22013E-9C26-4AA1-B8B4-D1AA5892233B}" srcOrd="0" destOrd="0" presId="urn:microsoft.com/office/officeart/2005/8/layout/vList2#8"/>
    <dgm:cxn modelId="{C2578537-3A4F-46AC-9300-60B2A4F1B91A}" type="presOf" srcId="{32F2416B-09FA-423E-9C02-845FDD114C9D}" destId="{50194297-CF02-435B-8854-5C4B7CF11AAC}" srcOrd="0" destOrd="0" presId="urn:microsoft.com/office/officeart/2005/8/layout/vList2#8"/>
    <dgm:cxn modelId="{35269393-7A07-4D9F-92F8-0A8402EC7C01}" srcId="{32F2416B-09FA-423E-9C02-845FDD114C9D}" destId="{0E8085F9-02A8-4FC2-8D3B-A0AA5F1EC1F7}" srcOrd="0" destOrd="0" parTransId="{9A9D0BBD-81CC-4ADD-B35B-803AAE39C930}" sibTransId="{7CD21E5E-EF6D-4A05-88C0-FACFE117F380}"/>
    <dgm:cxn modelId="{75D7C567-6F22-493E-8162-2F11CF9E4DF2}" type="presParOf" srcId="{50194297-CF02-435B-8854-5C4B7CF11AAC}" destId="{8E22013E-9C26-4AA1-B8B4-D1AA5892233B}" srcOrd="0" destOrd="0" presId="urn:microsoft.com/office/officeart/2005/8/layout/vList2#8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2F2416B-09FA-423E-9C02-845FDD114C9D}" type="doc">
      <dgm:prSet loTypeId="urn:microsoft.com/office/officeart/2005/8/layout/vList2#9" loCatId="list" qsTypeId="urn:microsoft.com/office/officeart/2005/8/quickstyle/simple1#9" qsCatId="simple" csTypeId="urn:microsoft.com/office/officeart/2005/8/colors/accent5_5#9" csCatId="accent5" phldr="1"/>
      <dgm:spPr/>
      <dgm:t>
        <a:bodyPr/>
        <a:lstStyle/>
        <a:p>
          <a:endParaRPr lang="en-US"/>
        </a:p>
      </dgm:t>
    </dgm:pt>
    <dgm:pt modelId="{0E8085F9-02A8-4FC2-8D3B-A0AA5F1EC1F7}">
      <dgm:prSet/>
      <dgm:spPr>
        <a:solidFill>
          <a:schemeClr val="accent1">
            <a:lumMod val="75000"/>
            <a:alpha val="90000"/>
          </a:schemeClr>
        </a:solidFill>
      </dgm:spPr>
      <dgm:t>
        <a:bodyPr/>
        <a:lstStyle/>
        <a:p>
          <a:pPr rtl="0"/>
          <a:r>
            <a:rPr lang="en-US" b="1" dirty="0">
              <a:solidFill>
                <a:srgbClr val="00B050"/>
              </a:solidFill>
            </a:rPr>
            <a:t>5.eval() Function</a:t>
          </a:r>
          <a:endParaRPr lang="en-US" dirty="0">
            <a:solidFill>
              <a:srgbClr val="00B050"/>
            </a:solidFill>
          </a:endParaRPr>
        </a:p>
      </dgm:t>
    </dgm:pt>
    <dgm:pt modelId="{9A9D0BBD-81CC-4ADD-B35B-803AAE39C930}" type="parTrans" cxnId="{35269393-7A07-4D9F-92F8-0A8402EC7C01}">
      <dgm:prSet/>
      <dgm:spPr/>
      <dgm:t>
        <a:bodyPr/>
        <a:lstStyle/>
        <a:p>
          <a:endParaRPr lang="en-US"/>
        </a:p>
      </dgm:t>
    </dgm:pt>
    <dgm:pt modelId="{7CD21E5E-EF6D-4A05-88C0-FACFE117F380}" type="sibTrans" cxnId="{35269393-7A07-4D9F-92F8-0A8402EC7C01}">
      <dgm:prSet/>
      <dgm:spPr/>
      <dgm:t>
        <a:bodyPr/>
        <a:lstStyle/>
        <a:p>
          <a:endParaRPr lang="en-US"/>
        </a:p>
      </dgm:t>
    </dgm:pt>
    <dgm:pt modelId="{50194297-CF02-435B-8854-5C4B7CF11AAC}" type="pres">
      <dgm:prSet presAssocID="{32F2416B-09FA-423E-9C02-845FDD114C9D}" presName="linear" presStyleCnt="0">
        <dgm:presLayoutVars>
          <dgm:animLvl val="lvl"/>
          <dgm:resizeHandles val="exact"/>
        </dgm:presLayoutVars>
      </dgm:prSet>
      <dgm:spPr/>
    </dgm:pt>
    <dgm:pt modelId="{8E22013E-9C26-4AA1-B8B4-D1AA5892233B}" type="pres">
      <dgm:prSet presAssocID="{0E8085F9-02A8-4FC2-8D3B-A0AA5F1EC1F7}" presName="parentText" presStyleLbl="node1" presStyleIdx="0" presStyleCnt="1">
        <dgm:presLayoutVars>
          <dgm:chMax val="0"/>
          <dgm:bulletEnabled val="1"/>
        </dgm:presLayoutVars>
      </dgm:prSet>
      <dgm:spPr/>
    </dgm:pt>
  </dgm:ptLst>
  <dgm:cxnLst>
    <dgm:cxn modelId="{13AF7C06-F6C8-4BB9-92F6-08A3D91BB732}" type="presOf" srcId="{0E8085F9-02A8-4FC2-8D3B-A0AA5F1EC1F7}" destId="{8E22013E-9C26-4AA1-B8B4-D1AA5892233B}" srcOrd="0" destOrd="0" presId="urn:microsoft.com/office/officeart/2005/8/layout/vList2#9"/>
    <dgm:cxn modelId="{C2578537-3A4F-46AC-9300-60B2A4F1B91A}" type="presOf" srcId="{32F2416B-09FA-423E-9C02-845FDD114C9D}" destId="{50194297-CF02-435B-8854-5C4B7CF11AAC}" srcOrd="0" destOrd="0" presId="urn:microsoft.com/office/officeart/2005/8/layout/vList2#9"/>
    <dgm:cxn modelId="{35269393-7A07-4D9F-92F8-0A8402EC7C01}" srcId="{32F2416B-09FA-423E-9C02-845FDD114C9D}" destId="{0E8085F9-02A8-4FC2-8D3B-A0AA5F1EC1F7}" srcOrd="0" destOrd="0" parTransId="{9A9D0BBD-81CC-4ADD-B35B-803AAE39C930}" sibTransId="{7CD21E5E-EF6D-4A05-88C0-FACFE117F380}"/>
    <dgm:cxn modelId="{75D7C567-6F22-493E-8162-2F11CF9E4DF2}" type="presParOf" srcId="{50194297-CF02-435B-8854-5C4B7CF11AAC}" destId="{8E22013E-9C26-4AA1-B8B4-D1AA5892233B}" srcOrd="0" destOrd="0" presId="urn:microsoft.com/office/officeart/2005/8/layout/vList2#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22013E-9C26-4AA1-B8B4-D1AA5892233B}">
      <dsp:nvSpPr>
        <dsp:cNvPr id="0" name=""/>
        <dsp:cNvSpPr/>
      </dsp:nvSpPr>
      <dsp:spPr>
        <a:xfrm>
          <a:off x="0" y="1783"/>
          <a:ext cx="10515600" cy="1146600"/>
        </a:xfrm>
        <a:prstGeom prst="roundRect">
          <a:avLst/>
        </a:prstGeom>
        <a:solidFill>
          <a:schemeClr val="accent1">
            <a:lumMod val="75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marL="0" lvl="0" indent="0" algn="l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900" b="1" kern="1200" dirty="0">
              <a:solidFill>
                <a:srgbClr val="00B050"/>
              </a:solidFill>
            </a:rPr>
            <a:t>1.Data Types</a:t>
          </a:r>
          <a:endParaRPr lang="en-US" sz="4900" kern="1200" dirty="0">
            <a:solidFill>
              <a:srgbClr val="00B050"/>
            </a:solidFill>
          </a:endParaRPr>
        </a:p>
      </dsp:txBody>
      <dsp:txXfrm>
        <a:off x="55972" y="57755"/>
        <a:ext cx="10403656" cy="103465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22013E-9C26-4AA1-B8B4-D1AA5892233B}">
      <dsp:nvSpPr>
        <dsp:cNvPr id="0" name=""/>
        <dsp:cNvSpPr/>
      </dsp:nvSpPr>
      <dsp:spPr>
        <a:xfrm>
          <a:off x="0" y="95383"/>
          <a:ext cx="10515600" cy="959400"/>
        </a:xfrm>
        <a:prstGeom prst="roundRect">
          <a:avLst/>
        </a:prstGeom>
        <a:solidFill>
          <a:schemeClr val="accent1">
            <a:lumMod val="75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l" defTabSz="18224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100" b="1" kern="1200" dirty="0">
              <a:solidFill>
                <a:srgbClr val="00B050"/>
              </a:solidFill>
            </a:rPr>
            <a:t>Practice 2:Convert Celsius to Fahrenheit</a:t>
          </a:r>
          <a:endParaRPr lang="en-US" sz="4100" kern="1200" dirty="0">
            <a:solidFill>
              <a:srgbClr val="00B050"/>
            </a:solidFill>
          </a:endParaRPr>
        </a:p>
      </dsp:txBody>
      <dsp:txXfrm>
        <a:off x="46834" y="142217"/>
        <a:ext cx="10421932" cy="865732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22013E-9C26-4AA1-B8B4-D1AA5892233B}">
      <dsp:nvSpPr>
        <dsp:cNvPr id="0" name=""/>
        <dsp:cNvSpPr/>
      </dsp:nvSpPr>
      <dsp:spPr>
        <a:xfrm>
          <a:off x="0" y="1783"/>
          <a:ext cx="10515600" cy="1146600"/>
        </a:xfrm>
        <a:prstGeom prst="roundRect">
          <a:avLst/>
        </a:prstGeom>
        <a:solidFill>
          <a:schemeClr val="accent1">
            <a:lumMod val="75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marL="0" lvl="0" indent="0" algn="l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900" b="1" kern="1200" dirty="0">
              <a:solidFill>
                <a:srgbClr val="00B050"/>
              </a:solidFill>
            </a:rPr>
            <a:t>Practice 3:Compute the volume</a:t>
          </a:r>
          <a:endParaRPr lang="en-US" sz="4900" kern="1200" dirty="0">
            <a:solidFill>
              <a:srgbClr val="00B050"/>
            </a:solidFill>
          </a:endParaRPr>
        </a:p>
      </dsp:txBody>
      <dsp:txXfrm>
        <a:off x="55972" y="57755"/>
        <a:ext cx="10403656" cy="103465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22013E-9C26-4AA1-B8B4-D1AA5892233B}">
      <dsp:nvSpPr>
        <dsp:cNvPr id="0" name=""/>
        <dsp:cNvSpPr/>
      </dsp:nvSpPr>
      <dsp:spPr>
        <a:xfrm>
          <a:off x="0" y="1783"/>
          <a:ext cx="10515600" cy="1146600"/>
        </a:xfrm>
        <a:prstGeom prst="roundRect">
          <a:avLst/>
        </a:prstGeom>
        <a:solidFill>
          <a:schemeClr val="accent1">
            <a:lumMod val="75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marL="0" lvl="0" indent="0" algn="l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900" b="1" kern="1200" dirty="0">
              <a:solidFill>
                <a:srgbClr val="00B050"/>
              </a:solidFill>
            </a:rPr>
            <a:t>Practice 4: Sum the digits</a:t>
          </a:r>
          <a:endParaRPr lang="en-US" sz="4900" kern="1200" dirty="0">
            <a:solidFill>
              <a:srgbClr val="00B050"/>
            </a:solidFill>
          </a:endParaRPr>
        </a:p>
      </dsp:txBody>
      <dsp:txXfrm>
        <a:off x="55972" y="57755"/>
        <a:ext cx="10403656" cy="1034656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22013E-9C26-4AA1-B8B4-D1AA5892233B}">
      <dsp:nvSpPr>
        <dsp:cNvPr id="0" name=""/>
        <dsp:cNvSpPr/>
      </dsp:nvSpPr>
      <dsp:spPr>
        <a:xfrm>
          <a:off x="0" y="48583"/>
          <a:ext cx="10515600" cy="1053000"/>
        </a:xfrm>
        <a:prstGeom prst="roundRect">
          <a:avLst/>
        </a:prstGeom>
        <a:solidFill>
          <a:schemeClr val="accent1">
            <a:lumMod val="75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l" defTabSz="20002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500" b="1" kern="1200" dirty="0">
              <a:solidFill>
                <a:srgbClr val="00B050"/>
              </a:solidFill>
            </a:rPr>
            <a:t>Practice 5: Number of years and days</a:t>
          </a:r>
          <a:endParaRPr lang="en-US" sz="4500" kern="1200" dirty="0">
            <a:solidFill>
              <a:srgbClr val="00B050"/>
            </a:solidFill>
          </a:endParaRPr>
        </a:p>
      </dsp:txBody>
      <dsp:txXfrm>
        <a:off x="51403" y="99986"/>
        <a:ext cx="10412794" cy="950194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22013E-9C26-4AA1-B8B4-D1AA5892233B}">
      <dsp:nvSpPr>
        <dsp:cNvPr id="0" name=""/>
        <dsp:cNvSpPr/>
      </dsp:nvSpPr>
      <dsp:spPr>
        <a:xfrm>
          <a:off x="0" y="177283"/>
          <a:ext cx="10515600" cy="795600"/>
        </a:xfrm>
        <a:prstGeom prst="roundRect">
          <a:avLst/>
        </a:prstGeom>
        <a:solidFill>
          <a:schemeClr val="accent1">
            <a:lumMod val="75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l" defTabSz="15113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400" b="1" kern="1200" dirty="0">
              <a:solidFill>
                <a:srgbClr val="00B050"/>
              </a:solidFill>
            </a:rPr>
            <a:t>Practice 6: Financial application: compound value</a:t>
          </a:r>
          <a:endParaRPr lang="en-US" sz="3400" kern="1200" dirty="0">
            <a:solidFill>
              <a:srgbClr val="00B050"/>
            </a:solidFill>
          </a:endParaRPr>
        </a:p>
      </dsp:txBody>
      <dsp:txXfrm>
        <a:off x="38838" y="216121"/>
        <a:ext cx="10437924" cy="71792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22013E-9C26-4AA1-B8B4-D1AA5892233B}">
      <dsp:nvSpPr>
        <dsp:cNvPr id="0" name=""/>
        <dsp:cNvSpPr/>
      </dsp:nvSpPr>
      <dsp:spPr>
        <a:xfrm>
          <a:off x="0" y="1783"/>
          <a:ext cx="10515600" cy="1146600"/>
        </a:xfrm>
        <a:prstGeom prst="roundRect">
          <a:avLst/>
        </a:prstGeom>
        <a:solidFill>
          <a:schemeClr val="accent1">
            <a:lumMod val="75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marL="0" lvl="0" indent="0" algn="l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900" b="1" kern="1200" dirty="0">
              <a:solidFill>
                <a:srgbClr val="00B050"/>
              </a:solidFill>
            </a:rPr>
            <a:t>2.print() Function-I</a:t>
          </a:r>
          <a:endParaRPr lang="en-US" sz="4900" kern="1200" dirty="0">
            <a:solidFill>
              <a:srgbClr val="00B050"/>
            </a:solidFill>
          </a:endParaRPr>
        </a:p>
      </dsp:txBody>
      <dsp:txXfrm>
        <a:off x="55972" y="57755"/>
        <a:ext cx="10403656" cy="103465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22013E-9C26-4AA1-B8B4-D1AA5892233B}">
      <dsp:nvSpPr>
        <dsp:cNvPr id="0" name=""/>
        <dsp:cNvSpPr/>
      </dsp:nvSpPr>
      <dsp:spPr>
        <a:xfrm>
          <a:off x="101132" y="145712"/>
          <a:ext cx="12011680" cy="1235823"/>
        </a:xfrm>
        <a:prstGeom prst="roundRect">
          <a:avLst/>
        </a:prstGeom>
        <a:solidFill>
          <a:schemeClr val="accent1">
            <a:lumMod val="75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marL="0" lvl="0" indent="0" algn="l" defTabSz="20447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b="1" kern="1200" dirty="0">
              <a:solidFill>
                <a:srgbClr val="00B050"/>
              </a:solidFill>
            </a:rPr>
            <a:t>2.print() Function II-</a:t>
          </a:r>
          <a:r>
            <a:rPr lang="en-US" sz="4600" b="1" kern="1200" dirty="0">
              <a:solidFill>
                <a:srgbClr val="FFC000"/>
              </a:solidFill>
            </a:rPr>
            <a:t>Formatted</a:t>
          </a:r>
          <a:r>
            <a:rPr lang="en-US" sz="4600" b="1" kern="1200" dirty="0">
              <a:solidFill>
                <a:srgbClr val="00B050"/>
              </a:solidFill>
            </a:rPr>
            <a:t> </a:t>
          </a:r>
          <a:r>
            <a:rPr lang="en-US" sz="4600" b="1" kern="1200" dirty="0">
              <a:solidFill>
                <a:srgbClr val="FFC000"/>
              </a:solidFill>
            </a:rPr>
            <a:t>Output-A</a:t>
          </a:r>
          <a:endParaRPr lang="en-US" sz="4600" kern="1200" dirty="0">
            <a:solidFill>
              <a:srgbClr val="FFC000"/>
            </a:solidFill>
          </a:endParaRPr>
        </a:p>
      </dsp:txBody>
      <dsp:txXfrm>
        <a:off x="161460" y="206040"/>
        <a:ext cx="11891024" cy="111516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22013E-9C26-4AA1-B8B4-D1AA5892233B}">
      <dsp:nvSpPr>
        <dsp:cNvPr id="0" name=""/>
        <dsp:cNvSpPr/>
      </dsp:nvSpPr>
      <dsp:spPr>
        <a:xfrm>
          <a:off x="0" y="1783"/>
          <a:ext cx="10515600" cy="1146600"/>
        </a:xfrm>
        <a:prstGeom prst="roundRect">
          <a:avLst/>
        </a:prstGeom>
        <a:solidFill>
          <a:schemeClr val="accent1">
            <a:lumMod val="75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marL="0" lvl="0" indent="0" algn="l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900" b="1" kern="1200" dirty="0">
              <a:solidFill>
                <a:srgbClr val="00B050"/>
              </a:solidFill>
            </a:rPr>
            <a:t>Practice 1:Print a table</a:t>
          </a:r>
          <a:endParaRPr lang="en-US" sz="4900" kern="1200" dirty="0">
            <a:solidFill>
              <a:srgbClr val="00B050"/>
            </a:solidFill>
          </a:endParaRPr>
        </a:p>
      </dsp:txBody>
      <dsp:txXfrm>
        <a:off x="55972" y="57755"/>
        <a:ext cx="10403656" cy="103465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22013E-9C26-4AA1-B8B4-D1AA5892233B}">
      <dsp:nvSpPr>
        <dsp:cNvPr id="0" name=""/>
        <dsp:cNvSpPr/>
      </dsp:nvSpPr>
      <dsp:spPr>
        <a:xfrm>
          <a:off x="0" y="1783"/>
          <a:ext cx="10515600" cy="1146600"/>
        </a:xfrm>
        <a:prstGeom prst="roundRect">
          <a:avLst/>
        </a:prstGeom>
        <a:solidFill>
          <a:schemeClr val="accent1">
            <a:lumMod val="75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marL="0" lvl="0" indent="0" algn="l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900" b="1" kern="1200" dirty="0">
              <a:solidFill>
                <a:srgbClr val="00B050"/>
              </a:solidFill>
            </a:rPr>
            <a:t>3.Arithmetic Operators</a:t>
          </a:r>
          <a:endParaRPr lang="en-US" sz="4900" kern="1200" dirty="0">
            <a:solidFill>
              <a:srgbClr val="00B050"/>
            </a:solidFill>
          </a:endParaRPr>
        </a:p>
      </dsp:txBody>
      <dsp:txXfrm>
        <a:off x="55972" y="57755"/>
        <a:ext cx="10403656" cy="103465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22013E-9C26-4AA1-B8B4-D1AA5892233B}">
      <dsp:nvSpPr>
        <dsp:cNvPr id="0" name=""/>
        <dsp:cNvSpPr/>
      </dsp:nvSpPr>
      <dsp:spPr>
        <a:xfrm>
          <a:off x="0" y="1783"/>
          <a:ext cx="10515600" cy="1146600"/>
        </a:xfrm>
        <a:prstGeom prst="roundRect">
          <a:avLst/>
        </a:prstGeom>
        <a:solidFill>
          <a:schemeClr val="accent1">
            <a:lumMod val="75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marL="0" lvl="0" indent="0" algn="l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900" b="1" kern="1200" dirty="0">
              <a:solidFill>
                <a:srgbClr val="00B050"/>
              </a:solidFill>
            </a:rPr>
            <a:t>3.Arithmetic Operators</a:t>
          </a:r>
          <a:endParaRPr lang="en-US" sz="4900" kern="1200" dirty="0">
            <a:solidFill>
              <a:srgbClr val="00B050"/>
            </a:solidFill>
          </a:endParaRPr>
        </a:p>
      </dsp:txBody>
      <dsp:txXfrm>
        <a:off x="55972" y="57755"/>
        <a:ext cx="10403656" cy="1034656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22013E-9C26-4AA1-B8B4-D1AA5892233B}">
      <dsp:nvSpPr>
        <dsp:cNvPr id="0" name=""/>
        <dsp:cNvSpPr/>
      </dsp:nvSpPr>
      <dsp:spPr>
        <a:xfrm>
          <a:off x="0" y="1783"/>
          <a:ext cx="10515600" cy="1146600"/>
        </a:xfrm>
        <a:prstGeom prst="roundRect">
          <a:avLst/>
        </a:prstGeom>
        <a:solidFill>
          <a:schemeClr val="accent1">
            <a:lumMod val="75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marL="0" lvl="0" indent="0" algn="l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900" b="1" kern="1200" dirty="0">
              <a:solidFill>
                <a:srgbClr val="00B050"/>
              </a:solidFill>
            </a:rPr>
            <a:t>4.input() Function</a:t>
          </a:r>
          <a:endParaRPr lang="en-US" sz="4900" kern="1200" dirty="0">
            <a:solidFill>
              <a:srgbClr val="00B050"/>
            </a:solidFill>
          </a:endParaRPr>
        </a:p>
      </dsp:txBody>
      <dsp:txXfrm>
        <a:off x="55972" y="57755"/>
        <a:ext cx="10403656" cy="1034656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22013E-9C26-4AA1-B8B4-D1AA5892233B}">
      <dsp:nvSpPr>
        <dsp:cNvPr id="0" name=""/>
        <dsp:cNvSpPr/>
      </dsp:nvSpPr>
      <dsp:spPr>
        <a:xfrm>
          <a:off x="0" y="1783"/>
          <a:ext cx="10515600" cy="1146600"/>
        </a:xfrm>
        <a:prstGeom prst="roundRect">
          <a:avLst/>
        </a:prstGeom>
        <a:solidFill>
          <a:schemeClr val="accent1">
            <a:lumMod val="75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marL="0" lvl="0" indent="0" algn="l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900" b="1" kern="1200" dirty="0">
              <a:solidFill>
                <a:srgbClr val="00B050"/>
              </a:solidFill>
            </a:rPr>
            <a:t>5.eval() Function</a:t>
          </a:r>
          <a:endParaRPr lang="en-US" sz="4900" kern="1200" dirty="0">
            <a:solidFill>
              <a:srgbClr val="00B050"/>
            </a:solidFill>
          </a:endParaRPr>
        </a:p>
      </dsp:txBody>
      <dsp:txXfrm>
        <a:off x="55972" y="57755"/>
        <a:ext cx="10403656" cy="103465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22013E-9C26-4AA1-B8B4-D1AA5892233B}">
      <dsp:nvSpPr>
        <dsp:cNvPr id="0" name=""/>
        <dsp:cNvSpPr/>
      </dsp:nvSpPr>
      <dsp:spPr>
        <a:xfrm>
          <a:off x="0" y="1783"/>
          <a:ext cx="10515600" cy="1146600"/>
        </a:xfrm>
        <a:prstGeom prst="roundRect">
          <a:avLst/>
        </a:prstGeom>
        <a:solidFill>
          <a:schemeClr val="accent1">
            <a:lumMod val="75000"/>
            <a:alpha val="9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marL="0" lvl="0" indent="0" algn="l" defTabSz="21780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900" b="1" kern="1200" dirty="0">
              <a:solidFill>
                <a:srgbClr val="00B050"/>
              </a:solidFill>
            </a:rPr>
            <a:t>5.eval() Function</a:t>
          </a:r>
          <a:endParaRPr lang="en-US" sz="4900" kern="1200" dirty="0">
            <a:solidFill>
              <a:srgbClr val="00B050"/>
            </a:solidFill>
          </a:endParaRPr>
        </a:p>
      </dsp:txBody>
      <dsp:txXfrm>
        <a:off x="55972" y="57755"/>
        <a:ext cx="10403656" cy="103465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#1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2#10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2#11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2#1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2#13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2#14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#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#3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#4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#5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#6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2#7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#8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vList2#9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#10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#1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#1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#1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#1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#7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#8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#9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9-22T17:37:43.32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24575,'0'0'0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4350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92563" y="0"/>
            <a:ext cx="3054350" cy="51117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ED7505-3763-4549-B13E-ED8CBC159C4E}" type="datetimeFigureOut">
              <a:rPr kumimoji="1" lang="zh-CN" altLang="en-US" smtClean="0"/>
              <a:t>2025/9/22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69900" y="1273175"/>
            <a:ext cx="6108700" cy="34369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04850" y="4902200"/>
            <a:ext cx="5638800" cy="40100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674225"/>
            <a:ext cx="3054350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92563" y="9674225"/>
            <a:ext cx="3054350" cy="5111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621677-374C-714E-BE17-A5C66922FFCA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305793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621677-374C-714E-BE17-A5C66922FFCA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4443625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sz="1600" dirty="0"/>
              <a:t>\n new line</a:t>
            </a:r>
          </a:p>
          <a:p>
            <a:r>
              <a:rPr kumimoji="1" lang="en-US" altLang="zh-CN" sz="1600" dirty="0"/>
              <a:t>\t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621677-374C-714E-BE17-A5C66922FFCA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8815898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sz="36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621677-374C-714E-BE17-A5C66922FFCA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68111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**</a:t>
            </a:r>
          </a:p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621677-374C-714E-BE17-A5C66922FFCA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840804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621677-374C-714E-BE17-A5C66922FFCA}" type="slidenum">
              <a:rPr kumimoji="1" lang="zh-CN" altLang="en-US" smtClean="0"/>
              <a:t>11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280640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621677-374C-714E-BE17-A5C66922FFCA}" type="slidenum">
              <a:rPr kumimoji="1" lang="zh-CN" altLang="en-US" smtClean="0"/>
              <a:t>12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049368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zh-CN" altLang="en-US" dirty="0"/>
              <a:t>摄氏度</a:t>
            </a:r>
            <a:r>
              <a:rPr kumimoji="1" lang="en-US" altLang="zh-CN" dirty="0"/>
              <a:t>-&gt;</a:t>
            </a:r>
            <a:r>
              <a:rPr kumimoji="1" lang="zh-CN" altLang="en-US" dirty="0"/>
              <a:t>华氏度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621677-374C-714E-BE17-A5C66922FFCA}" type="slidenum">
              <a:rPr kumimoji="1" lang="zh-CN" altLang="en-US" smtClean="0"/>
              <a:t>13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951351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7621677-374C-714E-BE17-A5C66922FFCA}" type="slidenum">
              <a:rPr kumimoji="1" lang="zh-CN" altLang="en-US" smtClean="0"/>
              <a:t>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57884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en-US" altLang="zh-CN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E00E1B6D-CB0E-4747-8721-9A4B69626617}" type="datetimeFigureOut">
              <a:rPr lang="en-US" smtClean="0"/>
              <a:t>9/22/25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5AC770CD-E693-47DC-A6AB-30FC6333656A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E1B6D-CB0E-4747-8721-9A4B69626617}" type="datetimeFigureOut">
              <a:rPr lang="en-US" smtClean="0"/>
              <a:t>9/22/25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770CD-E693-47DC-A6AB-30FC6333656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en-US" altLang="zh-CN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E1B6D-CB0E-4747-8721-9A4B69626617}" type="datetimeFigureOut">
              <a:rPr lang="en-US" smtClean="0"/>
              <a:t>9/22/25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770CD-E693-47DC-A6AB-30FC6333656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E1B6D-CB0E-4747-8721-9A4B69626617}" type="datetimeFigureOut">
              <a:rPr lang="en-US" smtClean="0"/>
              <a:t>9/22/25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770CD-E693-47DC-A6AB-30FC6333656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en-US" altLang="zh-CN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E00E1B6D-CB0E-4747-8721-9A4B69626617}" type="datetimeFigureOut">
              <a:rPr lang="en-US" smtClean="0"/>
              <a:t>9/22/25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AC770CD-E693-47DC-A6AB-30FC6333656A}" type="slidenum">
              <a:rPr lang="en-US" smtClean="0"/>
              <a:t>‹#›</a:t>
            </a:fld>
            <a:endParaRPr lang="en-US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E1B6D-CB0E-4747-8721-9A4B69626617}" type="datetimeFigureOut">
              <a:rPr lang="en-US" smtClean="0"/>
              <a:t>9/22/25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770CD-E693-47DC-A6AB-30FC6333656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E1B6D-CB0E-4747-8721-9A4B69626617}" type="datetimeFigureOut">
              <a:rPr lang="en-US" smtClean="0"/>
              <a:t>9/22/25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770CD-E693-47DC-A6AB-30FC6333656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E1B6D-CB0E-4747-8721-9A4B69626617}" type="datetimeFigureOut">
              <a:rPr lang="en-US" smtClean="0"/>
              <a:t>9/22/25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770CD-E693-47DC-A6AB-30FC6333656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E1B6D-CB0E-4747-8721-9A4B69626617}" type="datetimeFigureOut">
              <a:rPr lang="en-US" smtClean="0"/>
              <a:t>9/22/25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C770CD-E693-47DC-A6AB-30FC6333656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altLang="zh-CN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E00E1B6D-CB0E-4747-8721-9A4B69626617}" type="datetimeFigureOut">
              <a:rPr lang="en-US" smtClean="0"/>
              <a:t>9/22/25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5AC770CD-E693-47DC-A6AB-30FC6333656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zh-CN"/>
              <a:t>Click icon to add picture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n-US" altLang="zh-CN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E00E1B6D-CB0E-4747-8721-9A4B69626617}" type="datetimeFigureOut">
              <a:rPr lang="en-US" smtClean="0"/>
              <a:t>9/22/25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5AC770CD-E693-47DC-A6AB-30FC6333656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altLang="zh-CN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E00E1B6D-CB0E-4747-8721-9A4B69626617}" type="datetimeFigureOut">
              <a:rPr lang="en-US" smtClean="0"/>
              <a:t>9/22/25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AC770CD-E693-47DC-A6AB-30FC6333656A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7" Type="http://schemas.openxmlformats.org/officeDocument/2006/relationships/image" Target="../media/image12.png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Relationship Id="rId9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Relationship Id="rId9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Relationship Id="rId9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diagramLayout" Target="../diagrams/layout11.xml"/><Relationship Id="rId7" Type="http://schemas.openxmlformats.org/officeDocument/2006/relationships/image" Target="../media/image18.png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7" Type="http://schemas.openxmlformats.org/officeDocument/2006/relationships/image" Target="../media/image21.png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7" Type="http://schemas.openxmlformats.org/officeDocument/2006/relationships/image" Target="../media/image22.png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11" Type="http://schemas.openxmlformats.org/officeDocument/2006/relationships/customXml" Target="../ink/ink1.xml"/><Relationship Id="rId5" Type="http://schemas.openxmlformats.org/officeDocument/2006/relationships/diagramQuickStyle" Target="../diagrams/quickStyle3.xml"/><Relationship Id="rId10" Type="http://schemas.openxmlformats.org/officeDocument/2006/relationships/image" Target="../media/image6.png"/><Relationship Id="rId4" Type="http://schemas.openxmlformats.org/officeDocument/2006/relationships/diagramLayout" Target="../diagrams/layout3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9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image" Target="../media/image11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39615" y="1611601"/>
            <a:ext cx="11658599" cy="2387600"/>
          </a:xfrm>
        </p:spPr>
        <p:txBody>
          <a:bodyPr>
            <a:normAutofit/>
          </a:bodyPr>
          <a:lstStyle/>
          <a:p>
            <a:r>
              <a:rPr lang="en-AU" sz="3200" b="1" i="1" dirty="0">
                <a:solidFill>
                  <a:srgbClr val="00B050"/>
                </a:solidFill>
              </a:rPr>
              <a:t>Introduction to Computer Science: </a:t>
            </a:r>
            <a:br>
              <a:rPr lang="en-AU" sz="3200" b="1" i="1" dirty="0"/>
            </a:br>
            <a:r>
              <a:rPr lang="en-AU" sz="3200" b="1" i="1" dirty="0">
                <a:solidFill>
                  <a:srgbClr val="0070C0"/>
                </a:solidFill>
              </a:rPr>
              <a:t>Programming Methodology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140126"/>
            <a:ext cx="9144000" cy="1669266"/>
          </a:xfrm>
        </p:spPr>
        <p:txBody>
          <a:bodyPr>
            <a:normAutofit/>
          </a:bodyPr>
          <a:lstStyle/>
          <a:p>
            <a:endParaRPr lang="en-US" dirty="0"/>
          </a:p>
          <a:p>
            <a:r>
              <a:rPr lang="en-US" altLang="zh-CN" sz="3200" b="1" dirty="0">
                <a:solidFill>
                  <a:srgbClr val="7030A0"/>
                </a:solidFill>
                <a:latin typeface="Algerian" panose="04020705040A02060702" pitchFamily="82" charset="0"/>
              </a:rPr>
              <a:t>Tutorial</a:t>
            </a:r>
            <a:r>
              <a:rPr lang="en-US" sz="3200" b="1" dirty="0">
                <a:solidFill>
                  <a:srgbClr val="7030A0"/>
                </a:solidFill>
                <a:latin typeface="Algerian" panose="04020705040A02060702" pitchFamily="82" charset="0"/>
              </a:rPr>
              <a:t> </a:t>
            </a:r>
            <a:r>
              <a:rPr lang="en-US" sz="3200" dirty="0">
                <a:solidFill>
                  <a:srgbClr val="7030A0"/>
                </a:solidFill>
                <a:latin typeface="Algerian" panose="04020705040A02060702" pitchFamily="82" charset="0"/>
              </a:rPr>
              <a:t>3</a:t>
            </a:r>
            <a:r>
              <a:rPr lang="en-US" sz="3200" b="1" dirty="0">
                <a:solidFill>
                  <a:srgbClr val="7030A0"/>
                </a:solidFill>
                <a:latin typeface="Algerian" panose="04020705040A02060702" pitchFamily="82" charset="0"/>
              </a:rPr>
              <a:t> </a:t>
            </a:r>
          </a:p>
          <a:p>
            <a:r>
              <a:rPr lang="en-US" altLang="zh-CN" sz="3200" dirty="0">
                <a:solidFill>
                  <a:srgbClr val="002060"/>
                </a:solidFill>
                <a:latin typeface="Algerian" panose="04020705040A02060702" pitchFamily="82" charset="0"/>
              </a:rPr>
              <a:t>PYTHON BASICS</a:t>
            </a:r>
            <a:endParaRPr lang="en-US" altLang="zh-CN" sz="3200" dirty="0"/>
          </a:p>
          <a:p>
            <a:endParaRPr lang="en-US" altLang="zh-CN" sz="3200" dirty="0">
              <a:solidFill>
                <a:srgbClr val="002060"/>
              </a:solidFill>
              <a:latin typeface="Algerian" panose="04020705040A02060702" pitchFamily="82" charset="0"/>
            </a:endParaRPr>
          </a:p>
          <a:p>
            <a:endParaRPr lang="en-US" altLang="zh-CN" sz="2400" b="1" dirty="0">
              <a:latin typeface="Algerian" panose="04020705040A02060702" pitchFamily="82" charset="0"/>
            </a:endParaRPr>
          </a:p>
          <a:p>
            <a:endParaRPr lang="en-US" altLang="zh-CN" b="1" dirty="0">
              <a:latin typeface="Cambria" panose="02040503050406030204" pitchFamily="18" charset="0"/>
              <a:ea typeface="微软雅黑" panose="020B0503020204020204" pitchFamily="34" charset="-122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240" y="188229"/>
            <a:ext cx="6909744" cy="1204796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0"/>
                  <a:lumOff val="100000"/>
                </a:schemeClr>
              </a:gs>
              <a:gs pos="100000">
                <a:schemeClr val="accent5">
                  <a:lumMod val="100000"/>
                </a:schemeClr>
              </a:gs>
            </a:gsLst>
            <a:path path="circle">
              <a:fillToRect l="50000" t="-80000" r="50000" b="180000"/>
            </a:path>
            <a:tileRect/>
          </a:gradFill>
          <a:effectLst>
            <a:outerShdw dist="50800" sx="1000" sy="1000" algn="ctr" rotWithShape="0">
              <a:schemeClr val="bg1"/>
            </a:out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838200" y="365126"/>
          <a:ext cx="10515600" cy="1150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Content Placeholder 2"/>
          <p:cNvSpPr txBox="1"/>
          <p:nvPr/>
        </p:nvSpPr>
        <p:spPr>
          <a:xfrm>
            <a:off x="735861" y="1791019"/>
            <a:ext cx="11019453" cy="41437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26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input() is a function used for instructing the users to input a string for a variable. </a:t>
            </a:r>
            <a:br>
              <a:rPr lang="en-US" altLang="zh-CN" sz="2600" b="1" dirty="0">
                <a:solidFill>
                  <a:srgbClr val="0070C0"/>
                </a:solidFill>
                <a:latin typeface="Baskerville Old Face" panose="02020602080505020303" pitchFamily="18" charset="0"/>
              </a:rPr>
            </a:br>
            <a:r>
              <a:rPr lang="en-US" altLang="zh-CN" sz="26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Notice that the data type that input() function return is a </a:t>
            </a:r>
            <a:r>
              <a:rPr lang="en-US" altLang="zh-CN" sz="2600" b="1" dirty="0">
                <a:solidFill>
                  <a:srgbClr val="FF0000"/>
                </a:solidFill>
                <a:latin typeface="Baskerville Old Face" panose="02020602080505020303" pitchFamily="18" charset="0"/>
              </a:rPr>
              <a:t>string</a:t>
            </a:r>
            <a:r>
              <a:rPr lang="en-US" altLang="zh-CN" sz="26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, that is, if you assign the result to a variable e.g. </a:t>
            </a:r>
            <a:r>
              <a:rPr lang="en-US" altLang="zh-CN" sz="2600" b="1" dirty="0">
                <a:solidFill>
                  <a:srgbClr val="FF0000"/>
                </a:solidFill>
                <a:latin typeface="Baskerville Old Face" panose="02020602080505020303" pitchFamily="18" charset="0"/>
              </a:rPr>
              <a:t>v=input()</a:t>
            </a:r>
            <a:r>
              <a:rPr lang="en-US" altLang="zh-CN" sz="26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, then v is a string data type.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26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You can use a string as a variable for the input() function as an instruction, e.g. </a:t>
            </a:r>
            <a:r>
              <a:rPr lang="en-US" altLang="zh-CN" sz="2600" b="1" dirty="0">
                <a:solidFill>
                  <a:srgbClr val="FF0000"/>
                </a:solidFill>
                <a:latin typeface="Baskerville Old Face" panose="02020602080505020303" pitchFamily="18" charset="0"/>
              </a:rPr>
              <a:t>input(“Please input a number:”)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80399" y="4560924"/>
            <a:ext cx="7631201" cy="19319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838200" y="365126"/>
          <a:ext cx="10515600" cy="1150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Content Placeholder 2"/>
          <p:cNvSpPr txBox="1"/>
          <p:nvPr/>
        </p:nvSpPr>
        <p:spPr>
          <a:xfrm>
            <a:off x="735861" y="1791019"/>
            <a:ext cx="11019453" cy="40822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2400" b="1" dirty="0" err="1">
                <a:solidFill>
                  <a:srgbClr val="0070C0"/>
                </a:solidFill>
                <a:latin typeface="Baskerville Old Face" panose="02020602080505020303" pitchFamily="18" charset="0"/>
              </a:rPr>
              <a:t>eval</a:t>
            </a:r>
            <a:r>
              <a:rPr lang="en-US" altLang="zh-CN" sz="24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() is a function used to parse and evaluate the Python expression(a string) you put as a variable for the </a:t>
            </a:r>
            <a:r>
              <a:rPr lang="en-US" altLang="zh-CN" sz="2400" b="1" dirty="0" err="1">
                <a:solidFill>
                  <a:srgbClr val="0070C0"/>
                </a:solidFill>
                <a:latin typeface="Baskerville Old Face" panose="02020602080505020303" pitchFamily="18" charset="0"/>
              </a:rPr>
              <a:t>eval</a:t>
            </a:r>
            <a:r>
              <a:rPr lang="en-US" altLang="zh-CN" sz="24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() function, i.e. as if the </a:t>
            </a:r>
            <a:r>
              <a:rPr lang="en-US" altLang="zh-CN" sz="2400" b="1" dirty="0">
                <a:solidFill>
                  <a:srgbClr val="FF0000"/>
                </a:solidFill>
                <a:latin typeface="Baskerville Old Face" panose="02020602080505020303" pitchFamily="18" charset="0"/>
              </a:rPr>
              <a:t>‘’</a:t>
            </a:r>
            <a:r>
              <a:rPr lang="en-US" altLang="zh-CN" sz="24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 of the expression is taken away.</a:t>
            </a:r>
            <a:br>
              <a:rPr lang="en-US" altLang="zh-CN" sz="2400" b="1" dirty="0">
                <a:solidFill>
                  <a:srgbClr val="0070C0"/>
                </a:solidFill>
                <a:latin typeface="Baskerville Old Face" panose="02020602080505020303" pitchFamily="18" charset="0"/>
              </a:rPr>
            </a:br>
            <a:endParaRPr lang="en-US" altLang="zh-CN" sz="24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2400" b="1" dirty="0" err="1">
                <a:solidFill>
                  <a:srgbClr val="0070C0"/>
                </a:solidFill>
                <a:latin typeface="Baskerville Old Face" panose="02020602080505020303" pitchFamily="18" charset="0"/>
              </a:rPr>
              <a:t>eval</a:t>
            </a:r>
            <a:r>
              <a:rPr lang="en-US" altLang="zh-CN" sz="24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() is often used together with input() in order to change the string, which is returned by input() function, into the data type you want, e.g. </a:t>
            </a:r>
            <a:r>
              <a:rPr lang="en-US" altLang="zh-CN" sz="2400" b="1" dirty="0">
                <a:solidFill>
                  <a:srgbClr val="FF0000"/>
                </a:solidFill>
                <a:latin typeface="Baskerville Old Face" panose="02020602080505020303" pitchFamily="18" charset="0"/>
              </a:rPr>
              <a:t>N=</a:t>
            </a:r>
            <a:r>
              <a:rPr lang="en-US" altLang="zh-CN" sz="2400" b="1" dirty="0" err="1">
                <a:solidFill>
                  <a:srgbClr val="FF0000"/>
                </a:solidFill>
                <a:latin typeface="Baskerville Old Face" panose="02020602080505020303" pitchFamily="18" charset="0"/>
              </a:rPr>
              <a:t>eval</a:t>
            </a:r>
            <a:r>
              <a:rPr lang="en-US" altLang="zh-CN" sz="2400" b="1" dirty="0">
                <a:solidFill>
                  <a:srgbClr val="FF0000"/>
                </a:solidFill>
                <a:latin typeface="Baskerville Old Face" panose="02020602080505020303" pitchFamily="18" charset="0"/>
              </a:rPr>
              <a:t>(input()) </a:t>
            </a:r>
            <a:r>
              <a:rPr lang="en-US" altLang="zh-CN" sz="24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will make the value passed to variable </a:t>
            </a:r>
            <a:r>
              <a:rPr lang="en-US" altLang="zh-CN" sz="2400" b="1" dirty="0">
                <a:solidFill>
                  <a:srgbClr val="FF0000"/>
                </a:solidFill>
                <a:latin typeface="Baskerville Old Face" panose="02020602080505020303" pitchFamily="18" charset="0"/>
              </a:rPr>
              <a:t>N</a:t>
            </a:r>
            <a:r>
              <a:rPr lang="en-US" altLang="zh-CN" sz="24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 be an integer, a floating-point number or a </a:t>
            </a:r>
            <a:r>
              <a:rPr lang="en-US" altLang="zh-CN" sz="2400" b="1" dirty="0" err="1">
                <a:solidFill>
                  <a:srgbClr val="0070C0"/>
                </a:solidFill>
                <a:latin typeface="Baskerville Old Face" panose="02020602080505020303" pitchFamily="18" charset="0"/>
              </a:rPr>
              <a:t>boolean</a:t>
            </a:r>
            <a:r>
              <a:rPr lang="en-US" altLang="zh-CN" sz="24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 if you input 9, 3.14 or 3&gt;5 respectively, for instance.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148317" y="4922272"/>
            <a:ext cx="5089863" cy="1675739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91629" y="4922272"/>
            <a:ext cx="4964510" cy="1821711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838200" y="365126"/>
          <a:ext cx="10515600" cy="1150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Content Placeholder 2"/>
          <p:cNvSpPr txBox="1"/>
          <p:nvPr/>
        </p:nvSpPr>
        <p:spPr>
          <a:xfrm>
            <a:off x="735861" y="1791019"/>
            <a:ext cx="11019453" cy="40822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26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Example: what are the outputs of the following cases?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02642" y="2785681"/>
            <a:ext cx="2396261" cy="195644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80183" y="2890442"/>
            <a:ext cx="1619048" cy="101904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272989" y="2644221"/>
            <a:ext cx="36260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b="1" dirty="0" err="1">
                <a:solidFill>
                  <a:srgbClr val="0070C0"/>
                </a:solidFill>
                <a:latin typeface="Baskerville Old Face" panose="02020602080505020303" pitchFamily="18" charset="0"/>
              </a:rPr>
              <a:t>i</a:t>
            </a:r>
            <a:r>
              <a:rPr lang="en-US" altLang="zh-CN" sz="26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)</a:t>
            </a:r>
            <a:endParaRPr lang="zh-CN" altLang="en-US" sz="2600" dirty="0"/>
          </a:p>
        </p:txBody>
      </p:sp>
      <p:sp>
        <p:nvSpPr>
          <p:cNvPr id="8" name="Rectangle 7"/>
          <p:cNvSpPr/>
          <p:nvPr/>
        </p:nvSpPr>
        <p:spPr>
          <a:xfrm>
            <a:off x="5708647" y="2644221"/>
            <a:ext cx="44275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6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ii)</a:t>
            </a:r>
            <a:endParaRPr lang="zh-CN" altLang="en-US" sz="26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38200" y="365126"/>
          <a:ext cx="10515600" cy="1150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/>
              <p:cNvSpPr txBox="1">
                <a:spLocks/>
              </p:cNvSpPr>
              <p:nvPr/>
            </p:nvSpPr>
            <p:spPr>
              <a:xfrm>
                <a:off x="304801" y="1997895"/>
                <a:ext cx="11048999" cy="289276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8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sz="3200" b="1" dirty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Write a program that reads a Celsius degree from the console and converts it to Fahrenheit and displays the result. The formula for the conversion is as follows:</a:t>
                </a:r>
              </a:p>
              <a:p>
                <a:pPr marL="457200" lvl="1" indent="0" algn="ctr">
                  <a:buClr>
                    <a:srgbClr val="7030A0"/>
                  </a:buClr>
                  <a:buNone/>
                </a:pPr>
                <a14:m>
                  <m:oMath xmlns:m="http://schemas.openxmlformats.org/officeDocument/2006/math">
                    <m:r>
                      <a:rPr lang="en-US" altLang="zh-CN" sz="3200" b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</a:rPr>
                      <m:t>𝐟𝐚𝐡𝐫𝐞𝐧𝐡𝐞𝐢𝐭</m:t>
                    </m:r>
                    <m:r>
                      <a:rPr lang="en-US" altLang="zh-CN" sz="3200" b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</a:rPr>
                      <m:t>=(</m:t>
                    </m:r>
                    <m:r>
                      <a:rPr lang="en-US" altLang="zh-CN" sz="3200" b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</a:rPr>
                      <m:t>𝟗</m:t>
                    </m:r>
                    <m:r>
                      <a:rPr lang="en-US" altLang="zh-CN" sz="3200" b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altLang="zh-CN" sz="3200" b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</a:rPr>
                      <m:t>𝟓</m:t>
                    </m:r>
                    <m:r>
                      <a:rPr lang="en-US" altLang="zh-CN" sz="3200" b="1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altLang="zh-CN" sz="3200" b="1" dirty="0">
                    <a:solidFill>
                      <a:srgbClr val="7030A0"/>
                    </a:solidFill>
                    <a:latin typeface="Baskerville Old Face" panose="02020602080505020303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3200" b="1" i="1" dirty="0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</a:rPr>
                      <m:t>∗</m:t>
                    </m:r>
                    <m:r>
                      <a:rPr lang="en-US" altLang="zh-CN" sz="3200" b="1">
                        <a:solidFill>
                          <a:srgbClr val="7030A0"/>
                        </a:solidFill>
                        <a:latin typeface="Cambria Math" panose="02040503050406030204" pitchFamily="18" charset="0"/>
                      </a:rPr>
                      <m:t>𝐜𝐞𝐥𝐬𝐢𝐮𝐬</m:t>
                    </m:r>
                    <m:r>
                      <a:rPr lang="en-US" altLang="zh-CN" sz="3200" b="1" i="0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sz="3200" b="1" i="0" smtClean="0">
                        <a:solidFill>
                          <a:srgbClr val="7030A0"/>
                        </a:solidFill>
                        <a:latin typeface="Cambria Math" panose="02040503050406030204" pitchFamily="18" charset="0"/>
                      </a:rPr>
                      <m:t>𝟑𝟐</m:t>
                    </m:r>
                  </m:oMath>
                </a14:m>
                <a:endParaRPr lang="en-US" altLang="zh-CN" sz="4500" b="1" dirty="0">
                  <a:solidFill>
                    <a:srgbClr val="7030A0"/>
                  </a:solidFill>
                  <a:latin typeface="Baskerville Old Face" panose="02020602080505020303" pitchFamily="18" charset="0"/>
                </a:endParaRPr>
              </a:p>
              <a:p>
                <a:pPr lvl="1"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endParaRPr lang="en-US" altLang="zh-CN" sz="3600" b="1" dirty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endParaRPr lang="en-US" altLang="zh-CN" sz="3200" b="1" dirty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marL="0" indent="0" algn="ctr">
                  <a:buClr>
                    <a:srgbClr val="7030A0"/>
                  </a:buClr>
                  <a:buNone/>
                </a:pPr>
                <a:endParaRPr lang="en-US" altLang="zh-CN" sz="2400" b="1" dirty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</p:txBody>
          </p:sp>
        </mc:Choice>
        <mc:Fallback xmlns="">
          <p:sp>
            <p:nvSpPr>
              <p:cNvPr id="6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1" y="1997895"/>
                <a:ext cx="11048999" cy="2892760"/>
              </a:xfrm>
              <a:prstGeom prst="rect">
                <a:avLst/>
              </a:prstGeom>
              <a:blipFill rotWithShape="1">
                <a:blip r:embed="rId8"/>
                <a:stretch>
                  <a:fillRect t="-1899" r="-5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931984" y="4389407"/>
            <a:ext cx="63304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Here is a sample: </a:t>
            </a:r>
            <a:endParaRPr lang="zh-CN" altLang="en-US" sz="3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06815" y="5273272"/>
            <a:ext cx="8773404" cy="723082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38200" y="365126"/>
          <a:ext cx="10515600" cy="1150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/>
              <p:cNvSpPr txBox="1">
                <a:spLocks/>
              </p:cNvSpPr>
              <p:nvPr/>
            </p:nvSpPr>
            <p:spPr>
              <a:xfrm>
                <a:off x="304801" y="1997895"/>
                <a:ext cx="11048999" cy="2892760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2286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20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8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6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Gill Sans MT" panose="020B0502020104020203" pitchFamily="34" charset="0"/>
                  <a:buChar char="–"/>
                  <a:defRPr sz="1400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110000"/>
                  </a:lnSpc>
                  <a:spcBef>
                    <a:spcPts val="700"/>
                  </a:spcBef>
                  <a:buClr>
                    <a:schemeClr val="tx2"/>
                  </a:buClr>
                  <a:buFont typeface="Arial" panose="020B0604020202020204" pitchFamily="34" charset="0"/>
                  <a:buChar char="•"/>
                  <a:defRPr sz="1400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1"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r>
                  <a:rPr lang="en-US" altLang="zh-CN" sz="3200" b="1" dirty="0">
                    <a:solidFill>
                      <a:srgbClr val="0070C0"/>
                    </a:solidFill>
                    <a:latin typeface="Baskerville Old Face" panose="02020602080505020303" pitchFamily="18" charset="0"/>
                  </a:rPr>
                  <a:t>Write a program that reads in the radius and length of a cylinder and computes the area and volume using the following formulas:</a:t>
                </a:r>
              </a:p>
              <a:p>
                <a:pPr marL="457200" lvl="1" indent="0" algn="ctr">
                  <a:buClr>
                    <a:srgbClr val="7030A0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200" b="1" i="0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𝐚𝐫𝐞𝐚</m:t>
                      </m:r>
                      <m:r>
                        <a:rPr lang="en-US" altLang="zh-CN" sz="3200" b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CN" sz="3200" b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𝐫𝐚𝐝𝐢𝐮𝐬</m:t>
                      </m:r>
                      <m:r>
                        <a:rPr lang="en-US" altLang="zh-CN" sz="3200" b="1" i="0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altLang="zh-CN" sz="3200" b="1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𝐫𝐚𝐝𝐢𝐮𝐬</m:t>
                      </m:r>
                      <m:r>
                        <a:rPr lang="en-US" altLang="zh-CN" sz="3200" b="1" i="0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zh-CN" altLang="en-US" sz="3200" b="1" i="1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𝛑</m:t>
                      </m:r>
                    </m:oMath>
                  </m:oMathPara>
                </a14:m>
                <a:endParaRPr lang="en-US" altLang="zh-CN" sz="3200" b="1" i="1" dirty="0">
                  <a:solidFill>
                    <a:srgbClr val="7030A0"/>
                  </a:solidFill>
                  <a:latin typeface="Cambria Math" panose="02040503050406030204" pitchFamily="18" charset="0"/>
                </a:endParaRPr>
              </a:p>
              <a:p>
                <a:pPr marL="457200" lvl="1" indent="0" algn="ctr">
                  <a:buClr>
                    <a:srgbClr val="7030A0"/>
                  </a:buCl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altLang="zh-CN" sz="3200" b="1" i="0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𝐯𝐨𝐥𝐮𝐦𝐞</m:t>
                      </m:r>
                      <m:r>
                        <a:rPr lang="en-US" altLang="zh-CN" sz="3200" b="1" i="0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altLang="zh-CN" sz="3200" b="1" i="0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𝐚𝐫𝐞𝐚</m:t>
                      </m:r>
                      <m:r>
                        <a:rPr lang="en-US" altLang="zh-CN" sz="3200" b="1" i="0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∗</m:t>
                      </m:r>
                      <m:r>
                        <a:rPr lang="en-US" altLang="zh-CN" sz="3200" b="1" i="0" smtClean="0">
                          <a:solidFill>
                            <a:srgbClr val="7030A0"/>
                          </a:solidFill>
                          <a:latin typeface="Cambria Math" panose="02040503050406030204" pitchFamily="18" charset="0"/>
                        </a:rPr>
                        <m:t>𝐥𝐞𝐧𝐠𝐭𝐡</m:t>
                      </m:r>
                    </m:oMath>
                  </m:oMathPara>
                </a14:m>
                <a:endParaRPr lang="en-US" altLang="zh-CN" sz="4500" b="1" dirty="0">
                  <a:solidFill>
                    <a:srgbClr val="7030A0"/>
                  </a:solidFill>
                  <a:latin typeface="Baskerville Old Face" panose="02020602080505020303" pitchFamily="18" charset="0"/>
                </a:endParaRPr>
              </a:p>
              <a:p>
                <a:pPr lvl="1"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endParaRPr lang="en-US" altLang="zh-CN" sz="3600" b="1" dirty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>
                  <a:buClr>
                    <a:srgbClr val="7030A0"/>
                  </a:buClr>
                  <a:buFont typeface="Wingdings" panose="05000000000000000000" pitchFamily="2" charset="2"/>
                  <a:buChar char="Ø"/>
                </a:pPr>
                <a:endParaRPr lang="en-US" altLang="zh-CN" sz="3200" b="1" dirty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  <a:p>
                <a:pPr marL="0" indent="0" algn="ctr">
                  <a:buClr>
                    <a:srgbClr val="7030A0"/>
                  </a:buClr>
                  <a:buNone/>
                </a:pPr>
                <a:endParaRPr lang="en-US" altLang="zh-CN" sz="2400" b="1" dirty="0">
                  <a:solidFill>
                    <a:srgbClr val="0070C0"/>
                  </a:solidFill>
                  <a:latin typeface="Baskerville Old Face" panose="02020602080505020303" pitchFamily="18" charset="0"/>
                </a:endParaRPr>
              </a:p>
            </p:txBody>
          </p:sp>
        </mc:Choice>
        <mc:Fallback xmlns="">
          <p:sp>
            <p:nvSpPr>
              <p:cNvPr id="6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4801" y="1997895"/>
                <a:ext cx="11048999" cy="2892760"/>
              </a:xfrm>
              <a:prstGeom prst="rect">
                <a:avLst/>
              </a:prstGeom>
              <a:blipFill rotWithShape="1">
                <a:blip r:embed="rId7"/>
                <a:stretch>
                  <a:fillRect t="-1899" r="-176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  <a:endParaRPr lang="zh-CN" altLang="en-US">
                  <a:noFill/>
                </a:endParaRPr>
              </a:p>
            </p:txBody>
          </p:sp>
        </mc:Fallback>
      </mc:AlternateContent>
      <p:sp>
        <p:nvSpPr>
          <p:cNvPr id="7" name="TextBox 6"/>
          <p:cNvSpPr txBox="1"/>
          <p:nvPr/>
        </p:nvSpPr>
        <p:spPr>
          <a:xfrm>
            <a:off x="973547" y="4788483"/>
            <a:ext cx="63304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Here is a sample: </a:t>
            </a:r>
            <a:endParaRPr lang="zh-CN" altLang="en-US" sz="3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388281" y="5443597"/>
            <a:ext cx="4735811" cy="1278378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38200" y="365126"/>
          <a:ext cx="10515600" cy="1150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Content Placeholder 2"/>
          <p:cNvSpPr txBox="1"/>
          <p:nvPr/>
        </p:nvSpPr>
        <p:spPr>
          <a:xfrm>
            <a:off x="304801" y="1997895"/>
            <a:ext cx="11048999" cy="39179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28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Write a program that reads an integer between 0 and 1000 and adds all the digits in the integer. For example, if an integer is 932, the sum of all its digits is 14. </a:t>
            </a:r>
            <a:r>
              <a:rPr lang="en-US" altLang="zh-CN" sz="2800" b="1" dirty="0">
                <a:solidFill>
                  <a:srgbClr val="7030A0"/>
                </a:solidFill>
                <a:latin typeface="Baskerville Old Face" panose="02020602080505020303" pitchFamily="18" charset="0"/>
              </a:rPr>
              <a:t>(Hint: Use the % operator to extract digits, and use the // operator to remove the extracted digit. For instance, 932%10=2 and 932//10=93.)</a:t>
            </a:r>
            <a:endParaRPr lang="en-US" altLang="zh-CN" sz="3200" b="1" dirty="0">
              <a:solidFill>
                <a:srgbClr val="7030A0"/>
              </a:solidFill>
              <a:latin typeface="Baskerville Old Face" panose="02020602080505020303" pitchFamily="18" charset="0"/>
            </a:endParaRP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endParaRPr lang="en-US" altLang="zh-CN" sz="28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 marL="0" indent="0" algn="ctr">
              <a:buClr>
                <a:srgbClr val="7030A0"/>
              </a:buClr>
              <a:buNone/>
            </a:pPr>
            <a:endParaRPr lang="en-US" altLang="zh-CN" sz="28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3547" y="4987965"/>
            <a:ext cx="63304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Here is a sample: </a:t>
            </a:r>
            <a:endParaRPr lang="zh-CN" altLang="en-US" sz="3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17830" y="5786229"/>
            <a:ext cx="6826030" cy="682603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38200" y="365126"/>
          <a:ext cx="10515600" cy="1150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ontent Placeholder 2"/>
          <p:cNvSpPr txBox="1"/>
          <p:nvPr/>
        </p:nvSpPr>
        <p:spPr>
          <a:xfrm>
            <a:off x="304801" y="1997895"/>
            <a:ext cx="11048999" cy="39179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Write a program that prompts the user to enter the minutes (e.g., 1 billion), and displays the number of years and days for the minutes. For simplicity, assume a year has 365 days.</a:t>
            </a:r>
            <a:endParaRPr lang="en-US" altLang="zh-CN" sz="3600" b="1" dirty="0">
              <a:solidFill>
                <a:srgbClr val="7030A0"/>
              </a:solidFill>
              <a:latin typeface="Baskerville Old Face" panose="02020602080505020303" pitchFamily="18" charset="0"/>
            </a:endParaRP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endParaRPr lang="en-US" altLang="zh-CN" sz="32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 marL="0" indent="0" algn="ctr">
              <a:buClr>
                <a:srgbClr val="7030A0"/>
              </a:buClr>
              <a:buNone/>
            </a:pPr>
            <a:endParaRPr lang="en-US" altLang="zh-CN" sz="24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38377" y="4055980"/>
            <a:ext cx="63304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Here is a sample: </a:t>
            </a:r>
            <a:endParaRPr lang="zh-CN" altLang="en-US" sz="32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71344" y="4901778"/>
            <a:ext cx="7584928" cy="60220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38200" y="365126"/>
          <a:ext cx="10515600" cy="1150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ontent Placeholder 2"/>
          <p:cNvSpPr txBox="1"/>
          <p:nvPr/>
        </p:nvSpPr>
        <p:spPr>
          <a:xfrm>
            <a:off x="304801" y="1515292"/>
            <a:ext cx="11637817" cy="391799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Suppose you save $100 each month into a saving account with monthly interest rate 0.417%. That is, </a:t>
            </a:r>
            <a:r>
              <a:rPr lang="en-US" altLang="zh-CN" sz="2400" b="1" dirty="0" err="1">
                <a:solidFill>
                  <a:srgbClr val="0070C0"/>
                </a:solidFill>
                <a:latin typeface="Baskerville Old Face" panose="02020602080505020303" pitchFamily="18" charset="0"/>
              </a:rPr>
              <a:t>i</a:t>
            </a:r>
            <a:r>
              <a:rPr lang="en-US" altLang="zh-CN" sz="24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)after the first month, the value in the account becomes 100*(1+0.00417)=100.417; ii)</a:t>
            </a:r>
            <a:r>
              <a:rPr lang="en-US" altLang="zh-CN" sz="28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 </a:t>
            </a:r>
            <a:r>
              <a:rPr lang="en-US" altLang="zh-CN" sz="24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after the second month, the value in the account becomes (100+100.417)*(1+0.00417) =201.252; iii)after the third month, the value in the account becomes (100+ 201.252)*(1+0.00417)=302.507; and so on. </a:t>
            </a:r>
            <a:r>
              <a:rPr lang="en-US" altLang="zh-CN" sz="2400" b="1" dirty="0">
                <a:solidFill>
                  <a:srgbClr val="7030A0"/>
                </a:solidFill>
                <a:latin typeface="Baskerville Old Face" panose="02020602080505020303" pitchFamily="18" charset="0"/>
              </a:rPr>
              <a:t>Write a program that prompts the user to enter a monthly saving amount and displays the account value after the sixth month.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endParaRPr lang="en-US" altLang="zh-CN" sz="24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 marL="0" indent="0" algn="ctr">
              <a:buClr>
                <a:srgbClr val="7030A0"/>
              </a:buClr>
              <a:buNone/>
            </a:pPr>
            <a:endParaRPr lang="en-US" altLang="zh-CN" sz="24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9942" y="5394031"/>
            <a:ext cx="633046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0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Here is a sample: </a:t>
            </a:r>
            <a:endParaRPr lang="zh-CN" altLang="en-US" sz="3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44595" y="6020924"/>
            <a:ext cx="7395215" cy="5625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83038" y="1942566"/>
            <a:ext cx="10689861" cy="4801133"/>
          </a:xfrm>
        </p:spPr>
        <p:txBody>
          <a:bodyPr>
            <a:normAutofit/>
          </a:bodyPr>
          <a:lstStyle/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>
                <a:solidFill>
                  <a:srgbClr val="0070C0"/>
                </a:solidFill>
                <a:latin typeface="Baskerville Old Face" panose="02020602080505020303" pitchFamily="18" charset="0"/>
              </a:rPr>
              <a:t>1. Data </a:t>
            </a: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types, e.g. integer, string, </a:t>
            </a:r>
            <a:r>
              <a:rPr lang="en-US" altLang="zh-CN" sz="3200" b="1" dirty="0" err="1">
                <a:solidFill>
                  <a:srgbClr val="0070C0"/>
                </a:solidFill>
                <a:latin typeface="Baskerville Old Face" panose="02020602080505020303" pitchFamily="18" charset="0"/>
              </a:rPr>
              <a:t>boolean</a:t>
            </a: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 etc.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2. </a:t>
            </a:r>
            <a:r>
              <a:rPr lang="en-US" altLang="zh-CN" sz="3200" b="1" dirty="0">
                <a:solidFill>
                  <a:srgbClr val="7030A0"/>
                </a:solidFill>
                <a:latin typeface="Baskerville Old Face" panose="02020602080505020303" pitchFamily="18" charset="0"/>
              </a:rPr>
              <a:t>print</a:t>
            </a: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() function.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3. Some arithmetic operators, e.g. +, -, *, /, //, %, ** etc.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4. </a:t>
            </a:r>
            <a:r>
              <a:rPr lang="en-US" altLang="zh-CN" sz="3200" b="1" dirty="0">
                <a:solidFill>
                  <a:srgbClr val="7030A0"/>
                </a:solidFill>
                <a:latin typeface="Baskerville Old Face" panose="02020602080505020303" pitchFamily="18" charset="0"/>
              </a:rPr>
              <a:t>input</a:t>
            </a: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() function.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5. </a:t>
            </a:r>
            <a:r>
              <a:rPr lang="en-US" altLang="zh-CN" sz="3200" b="1" dirty="0" err="1">
                <a:solidFill>
                  <a:srgbClr val="7030A0"/>
                </a:solidFill>
                <a:latin typeface="Baskerville Old Face" panose="02020602080505020303" pitchFamily="18" charset="0"/>
              </a:rPr>
              <a:t>eval</a:t>
            </a: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() function.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083039" y="491191"/>
            <a:ext cx="10515600" cy="1146600"/>
            <a:chOff x="0" y="1783"/>
            <a:chExt cx="10515600" cy="1146600"/>
          </a:xfrm>
        </p:grpSpPr>
        <p:sp>
          <p:nvSpPr>
            <p:cNvPr id="5" name="Rounded Rectangle 4"/>
            <p:cNvSpPr/>
            <p:nvPr/>
          </p:nvSpPr>
          <p:spPr>
            <a:xfrm>
              <a:off x="0" y="1783"/>
              <a:ext cx="10515600" cy="1146600"/>
            </a:xfrm>
            <a:prstGeom prst="roundRect">
              <a:avLst/>
            </a:prstGeom>
            <a:solidFill>
              <a:schemeClr val="accent1">
                <a:lumMod val="75000"/>
                <a:alpha val="9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Rounded Rectangle 4"/>
            <p:cNvSpPr txBox="1"/>
            <p:nvPr/>
          </p:nvSpPr>
          <p:spPr>
            <a:xfrm>
              <a:off x="55972" y="57755"/>
              <a:ext cx="10403656" cy="103465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86690" tIns="186690" rIns="186690" bIns="186690" numCol="1" spcCol="1270" anchor="ctr" anchorCtr="0">
              <a:noAutofit/>
            </a:bodyPr>
            <a:lstStyle/>
            <a:p>
              <a:pPr lvl="0" algn="l" defTabSz="21780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900" b="1" dirty="0">
                  <a:solidFill>
                    <a:srgbClr val="00B050"/>
                  </a:solidFill>
                  <a:latin typeface="Berlin Sans FB Demi" panose="020E0802020502020306" pitchFamily="34" charset="0"/>
                </a:rPr>
                <a:t>Outline</a:t>
              </a:r>
              <a:r>
                <a:rPr lang="en-US" sz="4900" b="1" kern="1200" dirty="0">
                  <a:solidFill>
                    <a:srgbClr val="00B050"/>
                  </a:solidFill>
                  <a:latin typeface="Algerian" panose="04020705040A02060702" pitchFamily="82" charset="0"/>
                </a:rPr>
                <a:t> 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838200" y="365126"/>
          <a:ext cx="10515600" cy="1150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Content Placeholder 2"/>
          <p:cNvSpPr txBox="1"/>
          <p:nvPr/>
        </p:nvSpPr>
        <p:spPr>
          <a:xfrm>
            <a:off x="735861" y="1791018"/>
            <a:ext cx="11019453" cy="48314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There are several data types very often used: </a:t>
            </a:r>
            <a:b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</a:br>
            <a:r>
              <a:rPr lang="en-US" altLang="zh-CN" b="1" dirty="0" err="1">
                <a:solidFill>
                  <a:srgbClr val="0070C0"/>
                </a:solidFill>
                <a:latin typeface="Baskerville Old Face" panose="02020602080505020303" pitchFamily="18" charset="0"/>
              </a:rPr>
              <a:t>i</a:t>
            </a: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)</a:t>
            </a:r>
            <a:r>
              <a:rPr lang="en-US" altLang="zh-CN" b="1" dirty="0">
                <a:solidFill>
                  <a:srgbClr val="FF0000"/>
                </a:solidFill>
                <a:latin typeface="Baskerville Old Face" panose="02020602080505020303" pitchFamily="18" charset="0"/>
              </a:rPr>
              <a:t>Integer</a:t>
            </a: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, e.g. 1,19,-36… </a:t>
            </a:r>
            <a:b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</a:b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ii)</a:t>
            </a:r>
            <a:r>
              <a:rPr lang="en-US" altLang="zh-CN" b="1" dirty="0">
                <a:solidFill>
                  <a:srgbClr val="FF0000"/>
                </a:solidFill>
                <a:latin typeface="Baskerville Old Face" panose="02020602080505020303" pitchFamily="18" charset="0"/>
              </a:rPr>
              <a:t>Floating-point number</a:t>
            </a: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, e.g. 3.14159, 9.80… </a:t>
            </a:r>
            <a:b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</a:b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iii)</a:t>
            </a:r>
            <a:r>
              <a:rPr lang="en-US" altLang="zh-CN" b="1" dirty="0">
                <a:solidFill>
                  <a:srgbClr val="FF0000"/>
                </a:solidFill>
                <a:latin typeface="Baskerville Old Face" panose="02020602080505020303" pitchFamily="18" charset="0"/>
              </a:rPr>
              <a:t>String</a:t>
            </a: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, e.g. ‘hello world’, ‘123’, ‘www.cuhk.edu.cn’…. </a:t>
            </a:r>
            <a:r>
              <a:rPr lang="zh-CN" altLang="en-US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  </a:t>
            </a:r>
            <a:b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</a:b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iv)</a:t>
            </a:r>
            <a:r>
              <a:rPr lang="en-US" altLang="zh-CN" b="1" dirty="0">
                <a:solidFill>
                  <a:srgbClr val="FF0000"/>
                </a:solidFill>
                <a:latin typeface="Baskerville Old Face" panose="02020602080505020303" pitchFamily="18" charset="0"/>
              </a:rPr>
              <a:t>Boolean</a:t>
            </a: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, the value can only be </a:t>
            </a:r>
            <a:r>
              <a:rPr lang="en-US" altLang="zh-CN" b="1" dirty="0">
                <a:solidFill>
                  <a:srgbClr val="7030A0"/>
                </a:solidFill>
                <a:latin typeface="Baskerville Old Face" panose="02020602080505020303" pitchFamily="18" charset="0"/>
              </a:rPr>
              <a:t>True (1)</a:t>
            </a: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 or </a:t>
            </a:r>
            <a:r>
              <a:rPr lang="en-US" altLang="zh-CN" b="1" dirty="0">
                <a:solidFill>
                  <a:srgbClr val="7030A0"/>
                </a:solidFill>
                <a:latin typeface="Baskerville Old Face" panose="02020602080505020303" pitchFamily="18" charset="0"/>
              </a:rPr>
              <a:t>False (0)</a:t>
            </a: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, e.g. 5&gt;9, ‘b’&lt;‘a’,1==‘1’… </a:t>
            </a:r>
            <a:b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</a:b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v)</a:t>
            </a:r>
            <a:r>
              <a:rPr lang="en-US" altLang="zh-CN" b="1" dirty="0">
                <a:solidFill>
                  <a:srgbClr val="FF0000"/>
                </a:solidFill>
                <a:latin typeface="Baskerville Old Face" panose="02020602080505020303" pitchFamily="18" charset="0"/>
              </a:rPr>
              <a:t>List</a:t>
            </a: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, e.g. [1,2,3], [‘h’, ‘e’, ‘l’, ‘l’, ‘o’]…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Assign some value of different types to a variable will make it become different data types.  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Using type() function you can check the data type of a variable.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Data types can be forced to change if possible, </a:t>
            </a:r>
            <a:b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</a:b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e.g. </a:t>
            </a:r>
            <a:r>
              <a:rPr lang="en-US" altLang="zh-CN" b="1" dirty="0" err="1">
                <a:solidFill>
                  <a:srgbClr val="FF0000"/>
                </a:solidFill>
                <a:latin typeface="Baskerville Old Face" panose="02020602080505020303" pitchFamily="18" charset="0"/>
              </a:rPr>
              <a:t>int</a:t>
            </a: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(9.8)-&gt;9, </a:t>
            </a:r>
            <a:r>
              <a:rPr lang="en-US" altLang="zh-CN" b="1" dirty="0" err="1">
                <a:solidFill>
                  <a:srgbClr val="FF0000"/>
                </a:solidFill>
                <a:latin typeface="Baskerville Old Face" panose="02020602080505020303" pitchFamily="18" charset="0"/>
              </a:rPr>
              <a:t>str</a:t>
            </a: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(123)-&gt;’123’, </a:t>
            </a:r>
            <a:r>
              <a:rPr lang="en-US" altLang="zh-CN" b="1" dirty="0">
                <a:solidFill>
                  <a:srgbClr val="FF0000"/>
                </a:solidFill>
                <a:latin typeface="Baskerville Old Face" panose="02020602080505020303" pitchFamily="18" charset="0"/>
              </a:rPr>
              <a:t>float</a:t>
            </a: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(‘9.8’)-&gt;9.8, </a:t>
            </a:r>
            <a:b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</a:b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     </a:t>
            </a:r>
            <a:r>
              <a:rPr lang="en-US" altLang="zh-CN" b="1" dirty="0">
                <a:solidFill>
                  <a:srgbClr val="FF0000"/>
                </a:solidFill>
                <a:latin typeface="Baskerville Old Face" panose="02020602080505020303" pitchFamily="18" charset="0"/>
              </a:rPr>
              <a:t>list</a:t>
            </a: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(‘hello’)-&gt;</a:t>
            </a:r>
            <a:r>
              <a:rPr lang="en-US" altLang="zh-CN" sz="18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 [‘h’, ‘e’, ‘l’, ‘l’, ‘o’]  …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838200" y="365126"/>
          <a:ext cx="10515600" cy="1150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Content Placeholder 2"/>
          <p:cNvSpPr txBox="1"/>
          <p:nvPr/>
        </p:nvSpPr>
        <p:spPr>
          <a:xfrm>
            <a:off x="735861" y="1791018"/>
            <a:ext cx="11019453" cy="48314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print() is a function-something you can realize some functionalities by calling it.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The “()” is for you to put in some variables as input. 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You can use </a:t>
            </a:r>
            <a:r>
              <a:rPr lang="en-US" altLang="zh-CN" b="1" dirty="0">
                <a:solidFill>
                  <a:srgbClr val="FF0000"/>
                </a:solidFill>
                <a:latin typeface="Baskerville Old Face" panose="02020602080505020303" pitchFamily="18" charset="0"/>
              </a:rPr>
              <a:t>help</a:t>
            </a: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(print) in shell to check how it is used.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The parameters usually used in print() function is print(</a:t>
            </a:r>
            <a:r>
              <a:rPr lang="en-US" altLang="zh-CN" b="1" dirty="0">
                <a:solidFill>
                  <a:srgbClr val="FF0000"/>
                </a:solidFill>
                <a:latin typeface="Baskerville Old Face" panose="02020602080505020303" pitchFamily="18" charset="0"/>
              </a:rPr>
              <a:t>value</a:t>
            </a: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, </a:t>
            </a:r>
            <a:r>
              <a:rPr lang="en-US" altLang="zh-CN" b="1" dirty="0" err="1">
                <a:solidFill>
                  <a:srgbClr val="FF0000"/>
                </a:solidFill>
                <a:latin typeface="Baskerville Old Face" panose="02020602080505020303" pitchFamily="18" charset="0"/>
              </a:rPr>
              <a:t>sep</a:t>
            </a: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, </a:t>
            </a:r>
            <a:r>
              <a:rPr lang="en-US" altLang="zh-CN" b="1" dirty="0">
                <a:solidFill>
                  <a:srgbClr val="FF0000"/>
                </a:solidFill>
                <a:latin typeface="Baskerville Old Face" panose="02020602080505020303" pitchFamily="18" charset="0"/>
              </a:rPr>
              <a:t>end</a:t>
            </a: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).</a:t>
            </a:r>
          </a:p>
          <a:p>
            <a:pPr lvl="1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“value” is the content you want to print out, e.g. </a:t>
            </a:r>
            <a:r>
              <a:rPr lang="en-US" altLang="zh-CN" b="1" dirty="0">
                <a:solidFill>
                  <a:srgbClr val="FF0000"/>
                </a:solidFill>
                <a:latin typeface="Baskerville Old Face" panose="02020602080505020303" pitchFamily="18" charset="0"/>
              </a:rPr>
              <a:t>print(“hello”)</a:t>
            </a: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,</a:t>
            </a:r>
            <a:r>
              <a:rPr lang="en-US" altLang="zh-CN" b="1" dirty="0">
                <a:solidFill>
                  <a:srgbClr val="FF0000"/>
                </a:solidFill>
                <a:latin typeface="Baskerville Old Face" panose="02020602080505020303" pitchFamily="18" charset="0"/>
              </a:rPr>
              <a:t> print(1,2,3)</a:t>
            </a: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 etc.</a:t>
            </a:r>
          </a:p>
          <a:p>
            <a:pPr lvl="1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 “</a:t>
            </a:r>
            <a:r>
              <a:rPr lang="en-US" altLang="zh-CN" b="1" dirty="0" err="1">
                <a:solidFill>
                  <a:srgbClr val="0070C0"/>
                </a:solidFill>
                <a:latin typeface="Baskerville Old Face" panose="02020602080505020303" pitchFamily="18" charset="0"/>
              </a:rPr>
              <a:t>sep</a:t>
            </a: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” is the symbol you use to separate many values, by default it is ‘ ’ if without mentioned. </a:t>
            </a:r>
            <a:b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</a:b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But you can change it to ‘,’, ‘-’or ‘*’ ... e.g. </a:t>
            </a:r>
            <a:r>
              <a:rPr lang="en-US" altLang="zh-CN" b="1" dirty="0">
                <a:solidFill>
                  <a:srgbClr val="FF0000"/>
                </a:solidFill>
                <a:latin typeface="Baskerville Old Face" panose="02020602080505020303" pitchFamily="18" charset="0"/>
              </a:rPr>
              <a:t>print(1,2,3,sep=‘,’)</a:t>
            </a: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.</a:t>
            </a:r>
          </a:p>
          <a:p>
            <a:pPr lvl="1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“end” is the symbol you use to end you output, by default it is ‘\n’if not being mentioned. </a:t>
            </a:r>
            <a:b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</a:b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You can change it to ‘ ’, ‘;’ or ‘end’… e.g. </a:t>
            </a:r>
            <a:r>
              <a:rPr lang="en-US" altLang="zh-CN" b="1" dirty="0">
                <a:solidFill>
                  <a:srgbClr val="FF0000"/>
                </a:solidFill>
                <a:latin typeface="Baskerville Old Face" panose="02020602080505020303" pitchFamily="18" charset="0"/>
              </a:rPr>
              <a:t>print(‘hello’, end=‘#’)</a:t>
            </a: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14229" y="2015021"/>
            <a:ext cx="5565970" cy="360960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1" y="105509"/>
          <a:ext cx="12192000" cy="16855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Content Placeholder 2"/>
          <p:cNvSpPr txBox="1"/>
          <p:nvPr/>
        </p:nvSpPr>
        <p:spPr>
          <a:xfrm>
            <a:off x="735861" y="1791018"/>
            <a:ext cx="11019453" cy="483145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“d” in </a:t>
            </a:r>
            <a:r>
              <a:rPr lang="en-US" altLang="zh-CN" b="1" dirty="0">
                <a:solidFill>
                  <a:srgbClr val="FF0000"/>
                </a:solidFill>
                <a:latin typeface="Baskerville Old Face" panose="02020602080505020303" pitchFamily="18" charset="0"/>
              </a:rPr>
              <a:t>print(‘%</a:t>
            </a:r>
            <a:r>
              <a:rPr lang="en-US" altLang="zh-CN" b="1" dirty="0" err="1">
                <a:solidFill>
                  <a:srgbClr val="FF0000"/>
                </a:solidFill>
                <a:latin typeface="Baskerville Old Face" panose="02020602080505020303" pitchFamily="18" charset="0"/>
              </a:rPr>
              <a:t>d’%v</a:t>
            </a:r>
            <a:r>
              <a:rPr lang="en-US" altLang="zh-CN" b="1" dirty="0">
                <a:solidFill>
                  <a:srgbClr val="FF0000"/>
                </a:solidFill>
                <a:latin typeface="Baskerville Old Face" panose="02020602080505020303" pitchFamily="18" charset="0"/>
              </a:rPr>
              <a:t>) </a:t>
            </a: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means the variable v is integer type; </a:t>
            </a:r>
            <a:b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</a:b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“f” in </a:t>
            </a:r>
            <a:r>
              <a:rPr lang="en-US" altLang="zh-CN" b="1" dirty="0">
                <a:solidFill>
                  <a:srgbClr val="FF0000"/>
                </a:solidFill>
                <a:latin typeface="Baskerville Old Face" panose="02020602080505020303" pitchFamily="18" charset="0"/>
              </a:rPr>
              <a:t>print(‘%</a:t>
            </a:r>
            <a:r>
              <a:rPr lang="en-US" altLang="zh-CN" b="1" dirty="0" err="1">
                <a:solidFill>
                  <a:srgbClr val="FF0000"/>
                </a:solidFill>
                <a:latin typeface="Baskerville Old Face" panose="02020602080505020303" pitchFamily="18" charset="0"/>
              </a:rPr>
              <a:t>f’%v</a:t>
            </a:r>
            <a:r>
              <a:rPr lang="en-US" altLang="zh-CN" b="1" dirty="0">
                <a:solidFill>
                  <a:srgbClr val="FF0000"/>
                </a:solidFill>
                <a:latin typeface="Baskerville Old Face" panose="02020602080505020303" pitchFamily="18" charset="0"/>
              </a:rPr>
              <a:t>) </a:t>
            </a: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means the variable v is a floating point number; </a:t>
            </a:r>
            <a:b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</a:b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“s” in </a:t>
            </a:r>
            <a:r>
              <a:rPr lang="en-US" altLang="zh-CN" b="1" dirty="0">
                <a:solidFill>
                  <a:srgbClr val="FF0000"/>
                </a:solidFill>
                <a:latin typeface="Baskerville Old Face" panose="02020602080505020303" pitchFamily="18" charset="0"/>
              </a:rPr>
              <a:t>print(‘%</a:t>
            </a:r>
            <a:r>
              <a:rPr lang="en-US" altLang="zh-CN" b="1" dirty="0" err="1">
                <a:solidFill>
                  <a:srgbClr val="FF0000"/>
                </a:solidFill>
                <a:latin typeface="Baskerville Old Face" panose="02020602080505020303" pitchFamily="18" charset="0"/>
              </a:rPr>
              <a:t>s’%v</a:t>
            </a:r>
            <a:r>
              <a:rPr lang="en-US" altLang="zh-CN" b="1" dirty="0">
                <a:solidFill>
                  <a:srgbClr val="FF0000"/>
                </a:solidFill>
                <a:latin typeface="Baskerville Old Face" panose="02020602080505020303" pitchFamily="18" charset="0"/>
              </a:rPr>
              <a:t>) </a:t>
            </a: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means the variable v is a string.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Determine the space for the variable to be shown: </a:t>
            </a:r>
            <a:b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</a:b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the number(‘8’) before ‘d’ in </a:t>
            </a:r>
            <a:r>
              <a:rPr lang="en-US" altLang="zh-CN" b="1" dirty="0">
                <a:solidFill>
                  <a:srgbClr val="FF0000"/>
                </a:solidFill>
                <a:latin typeface="Baskerville Old Face" panose="02020602080505020303" pitchFamily="18" charset="0"/>
              </a:rPr>
              <a:t>print(‘%8d’%v) </a:t>
            </a: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means 8 spaces for the integer v;</a:t>
            </a:r>
            <a:b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</a:b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the number(‘7.2’) before ‘f’ in </a:t>
            </a:r>
            <a:r>
              <a:rPr lang="en-US" altLang="zh-CN" b="1" dirty="0">
                <a:solidFill>
                  <a:srgbClr val="FF0000"/>
                </a:solidFill>
                <a:latin typeface="Baskerville Old Face" panose="02020602080505020303" pitchFamily="18" charset="0"/>
              </a:rPr>
              <a:t>print(‘%7.2f’%v) </a:t>
            </a: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means 7 spaces for the floating point number v while keeping the 2 digits after decimal point ‘.’. 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To align the result leftward, add the </a:t>
            </a:r>
            <a:r>
              <a:rPr lang="en-US" altLang="zh-CN" b="1" dirty="0">
                <a:solidFill>
                  <a:srgbClr val="FF0000"/>
                </a:solidFill>
                <a:latin typeface="Baskerville Old Face" panose="02020602080505020303" pitchFamily="18" charset="0"/>
              </a:rPr>
              <a:t>print(‘%-8d’%v) </a:t>
            </a: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will make the integer v printed from the left of the 8 spaces. Without ‘-’ will </a:t>
            </a:r>
            <a:r>
              <a:rPr lang="en-US" altLang="zh-CN" b="1" dirty="0" err="1">
                <a:solidFill>
                  <a:srgbClr val="0070C0"/>
                </a:solidFill>
                <a:latin typeface="Baskerville Old Face" panose="02020602080505020303" pitchFamily="18" charset="0"/>
              </a:rPr>
              <a:t>alisymbol</a:t>
            </a: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 ‘-’: </a:t>
            </a:r>
            <a:r>
              <a:rPr lang="en-US" altLang="zh-CN" b="1" dirty="0" err="1">
                <a:solidFill>
                  <a:srgbClr val="0070C0"/>
                </a:solidFill>
                <a:latin typeface="Baskerville Old Face" panose="02020602080505020303" pitchFamily="18" charset="0"/>
              </a:rPr>
              <a:t>gn</a:t>
            </a:r>
            <a:r>
              <a:rPr lang="en-US" altLang="zh-CN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 the result rightward.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15111" y="1550034"/>
            <a:ext cx="3029544" cy="178253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79079" y="462915"/>
            <a:ext cx="2588686" cy="11311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42665" y="5578475"/>
            <a:ext cx="2602865" cy="81661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10" name="墨迹 9">
                <a:extLst>
                  <a:ext uri="{FF2B5EF4-FFF2-40B4-BE49-F238E27FC236}">
                    <a16:creationId xmlns:a16="http://schemas.microsoft.com/office/drawing/2014/main" id="{2873A0A0-3F08-004C-92CE-E4E39BDF32F3}"/>
                  </a:ext>
                </a:extLst>
              </p14:cNvPr>
              <p14:cNvContentPartPr/>
              <p14:nvPr/>
            </p14:nvContentPartPr>
            <p14:xfrm>
              <a:off x="4650339" y="3294720"/>
              <a:ext cx="360" cy="360"/>
            </p14:xfrm>
          </p:contentPart>
        </mc:Choice>
        <mc:Fallback>
          <p:pic>
            <p:nvPicPr>
              <p:cNvPr id="10" name="墨迹 9">
                <a:extLst>
                  <a:ext uri="{FF2B5EF4-FFF2-40B4-BE49-F238E27FC236}">
                    <a16:creationId xmlns:a16="http://schemas.microsoft.com/office/drawing/2014/main" id="{2873A0A0-3F08-004C-92CE-E4E39BDF32F3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641339" y="3286080"/>
                <a:ext cx="18000" cy="180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 txBox="1"/>
          <p:nvPr/>
        </p:nvSpPr>
        <p:spPr>
          <a:xfrm>
            <a:off x="735861" y="1791018"/>
            <a:ext cx="11019453" cy="48314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26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To print many values within some predefined formats: </a:t>
            </a:r>
            <a:br>
              <a:rPr lang="en-US" altLang="zh-CN" sz="2600" b="1" dirty="0">
                <a:solidFill>
                  <a:srgbClr val="0070C0"/>
                </a:solidFill>
                <a:latin typeface="Baskerville Old Face" panose="02020602080505020303" pitchFamily="18" charset="0"/>
              </a:rPr>
            </a:br>
            <a:r>
              <a:rPr lang="en-US" altLang="zh-CN" sz="2600" b="1" dirty="0">
                <a:solidFill>
                  <a:srgbClr val="FF0000"/>
                </a:solidFill>
                <a:latin typeface="Baskerville Old Face" panose="02020602080505020303" pitchFamily="18" charset="0"/>
              </a:rPr>
              <a:t>print(‘%s has %d petals and is worth %.2f yuan a bunch.’%(</a:t>
            </a:r>
            <a:r>
              <a:rPr lang="en-US" altLang="zh-CN" sz="2600" b="1" dirty="0" err="1">
                <a:solidFill>
                  <a:srgbClr val="FF0000"/>
                </a:solidFill>
                <a:latin typeface="Baskerville Old Face" panose="02020602080505020303" pitchFamily="18" charset="0"/>
              </a:rPr>
              <a:t>FlowerName</a:t>
            </a:r>
            <a:r>
              <a:rPr lang="en-US" altLang="zh-CN" sz="2600" b="1" dirty="0">
                <a:solidFill>
                  <a:srgbClr val="FF0000"/>
                </a:solidFill>
                <a:latin typeface="Baskerville Old Face" panose="02020602080505020303" pitchFamily="18" charset="0"/>
              </a:rPr>
              <a:t>, </a:t>
            </a:r>
            <a:r>
              <a:rPr lang="en-US" altLang="zh-CN" sz="2600" b="1" dirty="0" err="1">
                <a:solidFill>
                  <a:srgbClr val="FF0000"/>
                </a:solidFill>
                <a:latin typeface="Baskerville Old Face" panose="02020602080505020303" pitchFamily="18" charset="0"/>
              </a:rPr>
              <a:t>NumOfPetal</a:t>
            </a:r>
            <a:r>
              <a:rPr lang="en-US" altLang="zh-CN" sz="2600" b="1" dirty="0">
                <a:solidFill>
                  <a:srgbClr val="FF0000"/>
                </a:solidFill>
                <a:latin typeface="Baskerville Old Face" panose="02020602080505020303" pitchFamily="18" charset="0"/>
              </a:rPr>
              <a:t>, Price )) </a:t>
            </a:r>
            <a:br>
              <a:rPr lang="en-US" altLang="zh-CN" sz="2600" b="1" dirty="0">
                <a:solidFill>
                  <a:srgbClr val="FF0000"/>
                </a:solidFill>
                <a:latin typeface="Baskerville Old Face" panose="02020602080505020303" pitchFamily="18" charset="0"/>
              </a:rPr>
            </a:br>
            <a:r>
              <a:rPr lang="en-US" altLang="zh-CN" sz="26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where the variable ‘</a:t>
            </a:r>
            <a:r>
              <a:rPr lang="en-US" altLang="zh-CN" sz="2600" b="1" dirty="0" err="1">
                <a:solidFill>
                  <a:srgbClr val="0070C0"/>
                </a:solidFill>
                <a:latin typeface="Baskerville Old Face" panose="02020602080505020303" pitchFamily="18" charset="0"/>
              </a:rPr>
              <a:t>FlowerName</a:t>
            </a:r>
            <a:r>
              <a:rPr lang="en-US" altLang="zh-CN" sz="26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’ is the name of a flower(string type), </a:t>
            </a:r>
            <a:br>
              <a:rPr lang="en-US" altLang="zh-CN" sz="2600" b="1" dirty="0">
                <a:solidFill>
                  <a:srgbClr val="0070C0"/>
                </a:solidFill>
                <a:latin typeface="Baskerville Old Face" panose="02020602080505020303" pitchFamily="18" charset="0"/>
              </a:rPr>
            </a:br>
            <a:r>
              <a:rPr lang="en-US" altLang="zh-CN" sz="26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‘</a:t>
            </a:r>
            <a:r>
              <a:rPr lang="en-US" altLang="zh-CN" sz="2600" b="1" dirty="0" err="1">
                <a:solidFill>
                  <a:srgbClr val="0070C0"/>
                </a:solidFill>
                <a:latin typeface="Baskerville Old Face" panose="02020602080505020303" pitchFamily="18" charset="0"/>
              </a:rPr>
              <a:t>NumOfPetal</a:t>
            </a:r>
            <a:r>
              <a:rPr lang="en-US" altLang="zh-CN" sz="26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’ is the number of petals of the flower(integer type), </a:t>
            </a:r>
            <a:br>
              <a:rPr lang="en-US" altLang="zh-CN" sz="2600" b="1" dirty="0">
                <a:solidFill>
                  <a:srgbClr val="0070C0"/>
                </a:solidFill>
                <a:latin typeface="Baskerville Old Face" panose="02020602080505020303" pitchFamily="18" charset="0"/>
              </a:rPr>
            </a:br>
            <a:r>
              <a:rPr lang="en-US" altLang="zh-CN" sz="26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‘Price’ is the price of the flower (floating point number).</a:t>
            </a:r>
            <a:endParaRPr lang="en-US" altLang="zh-CN" sz="24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90160" y="331657"/>
            <a:ext cx="12011680" cy="1235823"/>
            <a:chOff x="101132" y="145712"/>
            <a:chExt cx="12011680" cy="1235823"/>
          </a:xfrm>
        </p:grpSpPr>
        <p:sp>
          <p:nvSpPr>
            <p:cNvPr id="7" name="Rounded Rectangle 6"/>
            <p:cNvSpPr/>
            <p:nvPr/>
          </p:nvSpPr>
          <p:spPr>
            <a:xfrm>
              <a:off x="101132" y="145712"/>
              <a:ext cx="12011680" cy="1235823"/>
            </a:xfrm>
            <a:prstGeom prst="roundRect">
              <a:avLst/>
            </a:prstGeom>
            <a:solidFill>
              <a:schemeClr val="accent1">
                <a:lumMod val="75000"/>
                <a:alpha val="90000"/>
              </a:scheme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Rounded Rectangle 4"/>
            <p:cNvSpPr txBox="1"/>
            <p:nvPr/>
          </p:nvSpPr>
          <p:spPr>
            <a:xfrm>
              <a:off x="161460" y="206040"/>
              <a:ext cx="11891024" cy="111516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75260" tIns="175260" rIns="175260" bIns="175260" numCol="1" spcCol="1270" anchor="ctr" anchorCtr="0">
              <a:noAutofit/>
            </a:bodyPr>
            <a:lstStyle/>
            <a:p>
              <a:pPr lvl="0" algn="l" defTabSz="20447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000" b="1" kern="1200" dirty="0">
                  <a:solidFill>
                    <a:srgbClr val="00B050"/>
                  </a:solidFill>
                </a:rPr>
                <a:t>2.print() Function III-</a:t>
              </a:r>
              <a:r>
                <a:rPr lang="en-US" sz="4000" b="1" kern="1200" dirty="0">
                  <a:solidFill>
                    <a:srgbClr val="FFC000"/>
                  </a:solidFill>
                </a:rPr>
                <a:t>Formatted</a:t>
              </a:r>
              <a:r>
                <a:rPr lang="en-US" sz="4000" b="1" kern="1200" dirty="0">
                  <a:solidFill>
                    <a:srgbClr val="00B050"/>
                  </a:solidFill>
                </a:rPr>
                <a:t> </a:t>
              </a:r>
              <a:r>
                <a:rPr lang="en-US" sz="4000" b="1" kern="1200" dirty="0">
                  <a:solidFill>
                    <a:srgbClr val="FFC000"/>
                  </a:solidFill>
                </a:rPr>
                <a:t>Output-B</a:t>
              </a:r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8595" y="3821617"/>
            <a:ext cx="7105556" cy="264439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/>
        </p:nvGraphicFramePr>
        <p:xfrm>
          <a:off x="838200" y="365126"/>
          <a:ext cx="10515600" cy="1150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Content Placeholder 2"/>
          <p:cNvSpPr txBox="1"/>
          <p:nvPr/>
        </p:nvSpPr>
        <p:spPr>
          <a:xfrm>
            <a:off x="304801" y="1997895"/>
            <a:ext cx="11048999" cy="1475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32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Write a program that displace the following table(8 spaces for each numbers and they are aligned leftward):</a:t>
            </a:r>
          </a:p>
          <a:p>
            <a:pPr lvl="1">
              <a:buClr>
                <a:srgbClr val="7030A0"/>
              </a:buClr>
              <a:buFont typeface="Wingdings" panose="05000000000000000000" pitchFamily="2" charset="2"/>
              <a:buChar char="Ø"/>
            </a:pPr>
            <a:endParaRPr lang="en-US" altLang="zh-CN" sz="45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 lvl="1">
              <a:buClr>
                <a:srgbClr val="7030A0"/>
              </a:buClr>
              <a:buFont typeface="Wingdings" panose="05000000000000000000" pitchFamily="2" charset="2"/>
              <a:buChar char="Ø"/>
            </a:pPr>
            <a:endParaRPr lang="en-US" altLang="zh-CN" sz="36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endParaRPr lang="en-US" altLang="zh-CN" sz="32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  <a:p>
            <a:pPr marL="0" indent="0" algn="ctr">
              <a:buClr>
                <a:srgbClr val="7030A0"/>
              </a:buClr>
              <a:buNone/>
            </a:pPr>
            <a:endParaRPr lang="en-US" altLang="zh-CN" sz="24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40683" y="3620796"/>
            <a:ext cx="3885714" cy="231428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838200" y="365126"/>
          <a:ext cx="10515600" cy="1150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Content Placeholder 2"/>
          <p:cNvSpPr txBox="1"/>
          <p:nvPr/>
        </p:nvSpPr>
        <p:spPr>
          <a:xfrm>
            <a:off x="735861" y="1791019"/>
            <a:ext cx="11019453" cy="199846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Some arithmetic operators often used: Addition +, Subtraction -, Multiplication *, Division /, Modulus(Remainder) %, Exponent(Power) **, Floor division // etc.</a:t>
            </a:r>
          </a:p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Order of operations(Operator precedence):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43505" y="3578860"/>
            <a:ext cx="6369050" cy="2195195"/>
          </a:xfrm>
          <a:prstGeom prst="rect">
            <a:avLst/>
          </a:prstGeom>
        </p:spPr>
      </p:pic>
      <p:sp>
        <p:nvSpPr>
          <p:cNvPr id="6" name="Content Placeholder 2"/>
          <p:cNvSpPr txBox="1"/>
          <p:nvPr/>
        </p:nvSpPr>
        <p:spPr>
          <a:xfrm>
            <a:off x="735861" y="5773934"/>
            <a:ext cx="11019453" cy="89942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Augmented assignment operators: “x+=1” means “x=x+1”, “x//=10” means “x=x//10”, similar for “x-=1”, “x%=10”, “x**=2”,…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/>
        </p:nvGraphicFramePr>
        <p:xfrm>
          <a:off x="838200" y="365126"/>
          <a:ext cx="10515600" cy="11501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Content Placeholder 2"/>
          <p:cNvSpPr txBox="1"/>
          <p:nvPr/>
        </p:nvSpPr>
        <p:spPr>
          <a:xfrm>
            <a:off x="735861" y="1791018"/>
            <a:ext cx="11019453" cy="41613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Gill Sans MT" panose="020B0502020104020203" pitchFamily="34" charset="0"/>
              <a:buChar char="–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10000"/>
              </a:lnSpc>
              <a:spcBef>
                <a:spcPts val="7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400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7030A0"/>
              </a:buClr>
              <a:buFont typeface="Wingdings" panose="05000000000000000000" pitchFamily="2" charset="2"/>
              <a:buChar char="Ø"/>
            </a:pPr>
            <a:r>
              <a:rPr lang="en-US" altLang="zh-CN" sz="24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Some operators for string type variables:</a:t>
            </a:r>
            <a:br>
              <a:rPr lang="en-US" altLang="zh-CN" sz="2400" b="1" dirty="0">
                <a:solidFill>
                  <a:srgbClr val="0070C0"/>
                </a:solidFill>
                <a:latin typeface="Baskerville Old Face" panose="02020602080505020303" pitchFamily="18" charset="0"/>
              </a:rPr>
            </a:br>
            <a:r>
              <a:rPr lang="en-US" altLang="zh-CN" sz="24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+: C</a:t>
            </a:r>
            <a:r>
              <a:rPr lang="en-US" sz="24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oncatenation - Adds values on either side of the operator</a:t>
            </a:r>
            <a:br>
              <a:rPr lang="en-US" sz="1800" dirty="0"/>
            </a:br>
            <a:r>
              <a:rPr lang="en-US" altLang="zh-CN" sz="24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*: </a:t>
            </a:r>
            <a:r>
              <a:rPr lang="en-US" sz="24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Repetition - Creates new strings, concatenating multiple copies of the same string</a:t>
            </a:r>
            <a:br>
              <a:rPr lang="en-US" sz="2400" b="1" dirty="0">
                <a:solidFill>
                  <a:srgbClr val="0070C0"/>
                </a:solidFill>
                <a:latin typeface="Baskerville Old Face" panose="02020602080505020303" pitchFamily="18" charset="0"/>
              </a:rPr>
            </a:br>
            <a:r>
              <a:rPr lang="en-US" sz="24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[ ]: Slice - Gives the character from the given index</a:t>
            </a:r>
            <a:br>
              <a:rPr lang="en-US" sz="2400" b="1" dirty="0">
                <a:solidFill>
                  <a:srgbClr val="0070C0"/>
                </a:solidFill>
                <a:latin typeface="Baskerville Old Face" panose="02020602080505020303" pitchFamily="18" charset="0"/>
              </a:rPr>
            </a:br>
            <a:r>
              <a:rPr lang="en-US" sz="2400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[:]: Range Slice - Gives the characters from the given range</a:t>
            </a:r>
            <a:br>
              <a:rPr lang="en-US" sz="2400" b="1" dirty="0">
                <a:solidFill>
                  <a:srgbClr val="0070C0"/>
                </a:solidFill>
                <a:latin typeface="Baskerville Old Face" panose="02020602080505020303" pitchFamily="18" charset="0"/>
              </a:rPr>
            </a:br>
            <a:endParaRPr lang="en-US" sz="2400" b="1" dirty="0">
              <a:solidFill>
                <a:srgbClr val="0070C0"/>
              </a:solidFill>
              <a:latin typeface="Baskerville Old Face" panose="02020602080505020303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33705" y="4313236"/>
            <a:ext cx="8485615" cy="4359276"/>
          </a:xfrm>
          <a:prstGeom prst="rect">
            <a:avLst/>
          </a:prstGeo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adge">
  <a:themeElements>
    <a:clrScheme name="Violet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Badge">
      <a:majorFont>
        <a:latin typeface="Impact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Grunge Texture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67000"/>
                <a:shade val="65000"/>
              </a:schemeClr>
              <a:schemeClr val="phClr">
                <a:tint val="10000"/>
                <a:satMod val="130000"/>
              </a:schemeClr>
            </a:duotone>
          </a:blip>
          <a:tile tx="0" ty="0" sx="60000" sy="59000" flip="none" algn="b"/>
        </a:blip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115000"/>
              </a:schemeClr>
              <a:schemeClr val="phClr">
                <a:tint val="34000"/>
              </a:schemeClr>
            </a:duotone>
          </a:blip>
          <a:tile tx="0" ty="0" sx="60000" sy="59000" flip="none" algn="b"/>
        </a:blipFill>
      </a:fillStyleLst>
      <a:lnStyleLst>
        <a:ln w="6350" cap="flat" cmpd="sng" algn="ctr">
          <a:solidFill>
            <a:schemeClr val="phClr">
              <a:tint val="7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softEdge rad="12700"/>
          </a:effectLst>
        </a:effectStyle>
        <a:effectStyle>
          <a:effectLst>
            <a:outerShdw blurRad="50800" dist="19050" dir="5400000" algn="tl" rotWithShape="0">
              <a:srgbClr val="000000">
                <a:alpha val="60000"/>
              </a:srgbClr>
            </a:outerShdw>
            <a:softEdge rad="12700"/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TM10001106[[fn=Badge]]</Template>
  <TotalTime>1592</TotalTime>
  <Words>821</Words>
  <Application>Microsoft Macintosh PowerPoint</Application>
  <PresentationFormat>宽屏</PresentationFormat>
  <Paragraphs>82</Paragraphs>
  <Slides>17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等线</vt:lpstr>
      <vt:lpstr>Algerian</vt:lpstr>
      <vt:lpstr>Arial</vt:lpstr>
      <vt:lpstr>Baskerville Old Face</vt:lpstr>
      <vt:lpstr>Berlin Sans FB Demi</vt:lpstr>
      <vt:lpstr>Cambria</vt:lpstr>
      <vt:lpstr>Cambria Math</vt:lpstr>
      <vt:lpstr>Gill Sans MT</vt:lpstr>
      <vt:lpstr>Impact</vt:lpstr>
      <vt:lpstr>Wingdings</vt:lpstr>
      <vt:lpstr>Badge</vt:lpstr>
      <vt:lpstr>Introduction to Computer Science:  Programming Methodology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Computer Science:  Programming Methodology</dc:title>
  <dc:creator>Sun Mengqian(SSE)</dc:creator>
  <cp:lastModifiedBy>Zhouruixing Zhu (SDS, 222010522)</cp:lastModifiedBy>
  <cp:revision>213</cp:revision>
  <cp:lastPrinted>2025-09-22T15:38:24Z</cp:lastPrinted>
  <dcterms:created xsi:type="dcterms:W3CDTF">2016-01-12T06:06:00Z</dcterms:created>
  <dcterms:modified xsi:type="dcterms:W3CDTF">2025-09-23T11:55:34Z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2052-11.1.0.10228</vt:lpwstr>
  </property>
</Properties>
</file>